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75" r:id="rId4"/>
    <p:sldId id="280" r:id="rId5"/>
    <p:sldId id="261" r:id="rId6"/>
    <p:sldId id="262" r:id="rId7"/>
    <p:sldId id="279" r:id="rId8"/>
    <p:sldId id="273" r:id="rId9"/>
    <p:sldId id="269" r:id="rId10"/>
    <p:sldId id="281" r:id="rId11"/>
    <p:sldId id="272" r:id="rId12"/>
    <p:sldId id="268" r:id="rId13"/>
    <p:sldId id="28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ENIN" initials="S" lastIdx="1" clrIdx="0"/>
  <p:cmAuthor id="1" name="LMCBRIDE" initials="L" lastIdx="2"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95" autoAdjust="0"/>
  </p:normalViewPr>
  <p:slideViewPr>
    <p:cSldViewPr>
      <p:cViewPr>
        <p:scale>
          <a:sx n="60" d="100"/>
          <a:sy n="60" d="100"/>
        </p:scale>
        <p:origin x="-87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Files\char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Fil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200"/>
              <a:t>Agriculture GDP growth (%)</a:t>
            </a:r>
          </a:p>
        </c:rich>
      </c:tx>
      <c:layout/>
    </c:title>
    <c:plotArea>
      <c:layout/>
      <c:barChart>
        <c:barDir val="col"/>
        <c:grouping val="clustered"/>
        <c:ser>
          <c:idx val="0"/>
          <c:order val="0"/>
          <c:tx>
            <c:strRef>
              <c:f>Sheet2!$S$90</c:f>
              <c:strCache>
                <c:ptCount val="1"/>
                <c:pt idx="0">
                  <c:v>90-95</c:v>
                </c:pt>
              </c:strCache>
            </c:strRef>
          </c:tx>
          <c:cat>
            <c:strRef>
              <c:f>Sheet2!$R$91:$R$97</c:f>
              <c:strCache>
                <c:ptCount val="7"/>
                <c:pt idx="0">
                  <c:v>Africa</c:v>
                </c:pt>
                <c:pt idx="1">
                  <c:v>SSA</c:v>
                </c:pt>
                <c:pt idx="2">
                  <c:v>CA</c:v>
                </c:pt>
                <c:pt idx="3">
                  <c:v>EA</c:v>
                </c:pt>
                <c:pt idx="4">
                  <c:v>NA</c:v>
                </c:pt>
                <c:pt idx="5">
                  <c:v>SA</c:v>
                </c:pt>
                <c:pt idx="6">
                  <c:v>WA</c:v>
                </c:pt>
              </c:strCache>
            </c:strRef>
          </c:cat>
          <c:val>
            <c:numRef>
              <c:f>Sheet2!$S$91:$S$97</c:f>
              <c:numCache>
                <c:formatCode>0.0</c:formatCode>
                <c:ptCount val="7"/>
                <c:pt idx="0">
                  <c:v>5.6299690361151482</c:v>
                </c:pt>
                <c:pt idx="1">
                  <c:v>4.0399954650121472</c:v>
                </c:pt>
                <c:pt idx="2">
                  <c:v>3.7876586962343146</c:v>
                </c:pt>
                <c:pt idx="3">
                  <c:v>3.9362261129380367</c:v>
                </c:pt>
                <c:pt idx="4">
                  <c:v>7.6889266368605593</c:v>
                </c:pt>
                <c:pt idx="5">
                  <c:v>3.983335842675451</c:v>
                </c:pt>
                <c:pt idx="6">
                  <c:v>3.7732836590366645</c:v>
                </c:pt>
              </c:numCache>
            </c:numRef>
          </c:val>
        </c:ser>
        <c:ser>
          <c:idx val="1"/>
          <c:order val="1"/>
          <c:tx>
            <c:strRef>
              <c:f>Sheet2!$T$90</c:f>
              <c:strCache>
                <c:ptCount val="1"/>
                <c:pt idx="0">
                  <c:v>95-03</c:v>
                </c:pt>
              </c:strCache>
            </c:strRef>
          </c:tx>
          <c:cat>
            <c:strRef>
              <c:f>Sheet2!$R$91:$R$97</c:f>
              <c:strCache>
                <c:ptCount val="7"/>
                <c:pt idx="0">
                  <c:v>Africa</c:v>
                </c:pt>
                <c:pt idx="1">
                  <c:v>SSA</c:v>
                </c:pt>
                <c:pt idx="2">
                  <c:v>CA</c:v>
                </c:pt>
                <c:pt idx="3">
                  <c:v>EA</c:v>
                </c:pt>
                <c:pt idx="4">
                  <c:v>NA</c:v>
                </c:pt>
                <c:pt idx="5">
                  <c:v>SA</c:v>
                </c:pt>
                <c:pt idx="6">
                  <c:v>WA</c:v>
                </c:pt>
              </c:strCache>
            </c:strRef>
          </c:cat>
          <c:val>
            <c:numRef>
              <c:f>Sheet2!$T$91:$T$97</c:f>
              <c:numCache>
                <c:formatCode>0.0</c:formatCode>
                <c:ptCount val="7"/>
                <c:pt idx="0">
                  <c:v>4.9180325297436163</c:v>
                </c:pt>
                <c:pt idx="1">
                  <c:v>3.8885709447592265</c:v>
                </c:pt>
                <c:pt idx="2">
                  <c:v>1.9032566878862553</c:v>
                </c:pt>
                <c:pt idx="3">
                  <c:v>4.0437667505036128</c:v>
                </c:pt>
                <c:pt idx="4">
                  <c:v>6.3058387410836971</c:v>
                </c:pt>
                <c:pt idx="5">
                  <c:v>4.2128509083593251</c:v>
                </c:pt>
                <c:pt idx="6">
                  <c:v>4.391957591527623</c:v>
                </c:pt>
              </c:numCache>
            </c:numRef>
          </c:val>
        </c:ser>
        <c:ser>
          <c:idx val="2"/>
          <c:order val="2"/>
          <c:tx>
            <c:strRef>
              <c:f>Sheet2!$U$90</c:f>
              <c:strCache>
                <c:ptCount val="1"/>
                <c:pt idx="0">
                  <c:v>2003</c:v>
                </c:pt>
              </c:strCache>
            </c:strRef>
          </c:tx>
          <c:cat>
            <c:strRef>
              <c:f>Sheet2!$R$91:$R$97</c:f>
              <c:strCache>
                <c:ptCount val="7"/>
                <c:pt idx="0">
                  <c:v>Africa</c:v>
                </c:pt>
                <c:pt idx="1">
                  <c:v>SSA</c:v>
                </c:pt>
                <c:pt idx="2">
                  <c:v>CA</c:v>
                </c:pt>
                <c:pt idx="3">
                  <c:v>EA</c:v>
                </c:pt>
                <c:pt idx="4">
                  <c:v>NA</c:v>
                </c:pt>
                <c:pt idx="5">
                  <c:v>SA</c:v>
                </c:pt>
                <c:pt idx="6">
                  <c:v>WA</c:v>
                </c:pt>
              </c:strCache>
            </c:strRef>
          </c:cat>
          <c:val>
            <c:numRef>
              <c:f>Sheet2!$U$91:$U$97</c:f>
              <c:numCache>
                <c:formatCode>0.0</c:formatCode>
                <c:ptCount val="7"/>
                <c:pt idx="0">
                  <c:v>4.281214732204381</c:v>
                </c:pt>
                <c:pt idx="1">
                  <c:v>3.7893181854348583</c:v>
                </c:pt>
                <c:pt idx="2">
                  <c:v>1.9019599833436807</c:v>
                </c:pt>
                <c:pt idx="3">
                  <c:v>3.4609311690798408</c:v>
                </c:pt>
                <c:pt idx="4">
                  <c:v>4.9542345753522357</c:v>
                </c:pt>
                <c:pt idx="5">
                  <c:v>2.8366256320184968</c:v>
                </c:pt>
                <c:pt idx="6">
                  <c:v>6.1874747936517025</c:v>
                </c:pt>
              </c:numCache>
            </c:numRef>
          </c:val>
        </c:ser>
        <c:ser>
          <c:idx val="3"/>
          <c:order val="3"/>
          <c:tx>
            <c:strRef>
              <c:f>Sheet2!$V$90</c:f>
              <c:strCache>
                <c:ptCount val="1"/>
                <c:pt idx="0">
                  <c:v>03-09</c:v>
                </c:pt>
              </c:strCache>
            </c:strRef>
          </c:tx>
          <c:cat>
            <c:strRef>
              <c:f>Sheet2!$R$91:$R$97</c:f>
              <c:strCache>
                <c:ptCount val="7"/>
                <c:pt idx="0">
                  <c:v>Africa</c:v>
                </c:pt>
                <c:pt idx="1">
                  <c:v>SSA</c:v>
                </c:pt>
                <c:pt idx="2">
                  <c:v>CA</c:v>
                </c:pt>
                <c:pt idx="3">
                  <c:v>EA</c:v>
                </c:pt>
                <c:pt idx="4">
                  <c:v>NA</c:v>
                </c:pt>
                <c:pt idx="5">
                  <c:v>SA</c:v>
                </c:pt>
                <c:pt idx="6">
                  <c:v>WA</c:v>
                </c:pt>
              </c:strCache>
            </c:strRef>
          </c:cat>
          <c:val>
            <c:numRef>
              <c:f>Sheet2!$V$91:$V$97</c:f>
              <c:numCache>
                <c:formatCode>0.0</c:formatCode>
                <c:ptCount val="7"/>
                <c:pt idx="0">
                  <c:v>4.2007545350961619</c:v>
                </c:pt>
                <c:pt idx="1">
                  <c:v>4.2869752345398116</c:v>
                </c:pt>
                <c:pt idx="2">
                  <c:v>2.5010297683529084</c:v>
                </c:pt>
                <c:pt idx="3">
                  <c:v>4.7659405788460596</c:v>
                </c:pt>
                <c:pt idx="4">
                  <c:v>3.9922976555435397</c:v>
                </c:pt>
                <c:pt idx="5">
                  <c:v>4.4663724522096739</c:v>
                </c:pt>
                <c:pt idx="6">
                  <c:v>3.6007912494174241</c:v>
                </c:pt>
              </c:numCache>
            </c:numRef>
          </c:val>
        </c:ser>
        <c:axId val="121613696"/>
        <c:axId val="121617792"/>
      </c:barChart>
      <c:catAx>
        <c:axId val="121613696"/>
        <c:scaling>
          <c:orientation val="minMax"/>
        </c:scaling>
        <c:axPos val="b"/>
        <c:tickLblPos val="nextTo"/>
        <c:crossAx val="121617792"/>
        <c:crosses val="autoZero"/>
        <c:auto val="1"/>
        <c:lblAlgn val="ctr"/>
        <c:lblOffset val="100"/>
      </c:catAx>
      <c:valAx>
        <c:axId val="121617792"/>
        <c:scaling>
          <c:orientation val="minMax"/>
        </c:scaling>
        <c:axPos val="l"/>
        <c:majorGridlines/>
        <c:title>
          <c:tx>
            <c:rich>
              <a:bodyPr rot="-5400000" vert="horz"/>
              <a:lstStyle/>
              <a:p>
                <a:pPr>
                  <a:defRPr/>
                </a:pPr>
                <a:r>
                  <a:rPr lang="en-US"/>
                  <a:t>Percent</a:t>
                </a:r>
              </a:p>
            </c:rich>
          </c:tx>
          <c:layout/>
        </c:title>
        <c:numFmt formatCode="0" sourceLinked="0"/>
        <c:tickLblPos val="nextTo"/>
        <c:crossAx val="121613696"/>
        <c:crosses val="autoZero"/>
        <c:crossBetween val="between"/>
      </c:val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n-US" sz="1200"/>
              <a:t>Agriculture expenditure share in total expenditures</a:t>
            </a:r>
          </a:p>
        </c:rich>
      </c:tx>
      <c:layout/>
    </c:title>
    <c:plotArea>
      <c:layout/>
      <c:barChart>
        <c:barDir val="col"/>
        <c:grouping val="clustered"/>
        <c:ser>
          <c:idx val="0"/>
          <c:order val="0"/>
          <c:tx>
            <c:strRef>
              <c:f>Sheet1!$V$92</c:f>
              <c:strCache>
                <c:ptCount val="1"/>
                <c:pt idx="0">
                  <c:v>90-95</c:v>
                </c:pt>
              </c:strCache>
            </c:strRef>
          </c:tx>
          <c:cat>
            <c:strRef>
              <c:f>Sheet1!$U$93:$U$99</c:f>
              <c:strCache>
                <c:ptCount val="7"/>
                <c:pt idx="0">
                  <c:v>Africa</c:v>
                </c:pt>
                <c:pt idx="1">
                  <c:v>SSA</c:v>
                </c:pt>
                <c:pt idx="2">
                  <c:v>CA</c:v>
                </c:pt>
                <c:pt idx="3">
                  <c:v>EA</c:v>
                </c:pt>
                <c:pt idx="4">
                  <c:v>NA</c:v>
                </c:pt>
                <c:pt idx="5">
                  <c:v>SA</c:v>
                </c:pt>
                <c:pt idx="6">
                  <c:v>WA</c:v>
                </c:pt>
              </c:strCache>
            </c:strRef>
          </c:cat>
          <c:val>
            <c:numRef>
              <c:f>Sheet1!$V$93:$V$99</c:f>
              <c:numCache>
                <c:formatCode>0.0</c:formatCode>
                <c:ptCount val="7"/>
                <c:pt idx="0">
                  <c:v>6.2306953669756595</c:v>
                </c:pt>
                <c:pt idx="1">
                  <c:v>14.166924716282573</c:v>
                </c:pt>
                <c:pt idx="3">
                  <c:v>9.2020101338897078</c:v>
                </c:pt>
                <c:pt idx="4">
                  <c:v>5.1277841711572618</c:v>
                </c:pt>
                <c:pt idx="5">
                  <c:v>12.896412150401245</c:v>
                </c:pt>
                <c:pt idx="6">
                  <c:v>10.920242151395071</c:v>
                </c:pt>
              </c:numCache>
            </c:numRef>
          </c:val>
        </c:ser>
        <c:ser>
          <c:idx val="1"/>
          <c:order val="1"/>
          <c:tx>
            <c:strRef>
              <c:f>Sheet1!$W$92</c:f>
              <c:strCache>
                <c:ptCount val="1"/>
                <c:pt idx="0">
                  <c:v>95-03</c:v>
                </c:pt>
              </c:strCache>
            </c:strRef>
          </c:tx>
          <c:cat>
            <c:strRef>
              <c:f>Sheet1!$U$93:$U$99</c:f>
              <c:strCache>
                <c:ptCount val="7"/>
                <c:pt idx="0">
                  <c:v>Africa</c:v>
                </c:pt>
                <c:pt idx="1">
                  <c:v>SSA</c:v>
                </c:pt>
                <c:pt idx="2">
                  <c:v>CA</c:v>
                </c:pt>
                <c:pt idx="3">
                  <c:v>EA</c:v>
                </c:pt>
                <c:pt idx="4">
                  <c:v>NA</c:v>
                </c:pt>
                <c:pt idx="5">
                  <c:v>SA</c:v>
                </c:pt>
                <c:pt idx="6">
                  <c:v>WA</c:v>
                </c:pt>
              </c:strCache>
            </c:strRef>
          </c:cat>
          <c:val>
            <c:numRef>
              <c:f>Sheet1!$W$93:$W$99</c:f>
              <c:numCache>
                <c:formatCode>0.0</c:formatCode>
                <c:ptCount val="7"/>
                <c:pt idx="0">
                  <c:v>6.0756550410035892</c:v>
                </c:pt>
                <c:pt idx="1">
                  <c:v>12.202643090585971</c:v>
                </c:pt>
                <c:pt idx="2">
                  <c:v>2.9204915614764824</c:v>
                </c:pt>
                <c:pt idx="3">
                  <c:v>8.3082028580828897</c:v>
                </c:pt>
                <c:pt idx="4">
                  <c:v>5.5673066011533026</c:v>
                </c:pt>
                <c:pt idx="5">
                  <c:v>7.7139438901959023</c:v>
                </c:pt>
                <c:pt idx="6">
                  <c:v>13.428249793812141</c:v>
                </c:pt>
              </c:numCache>
            </c:numRef>
          </c:val>
        </c:ser>
        <c:ser>
          <c:idx val="2"/>
          <c:order val="2"/>
          <c:tx>
            <c:strRef>
              <c:f>Sheet1!$X$92</c:f>
              <c:strCache>
                <c:ptCount val="1"/>
                <c:pt idx="0">
                  <c:v>2003</c:v>
                </c:pt>
              </c:strCache>
            </c:strRef>
          </c:tx>
          <c:cat>
            <c:strRef>
              <c:f>Sheet1!$U$93:$U$99</c:f>
              <c:strCache>
                <c:ptCount val="7"/>
                <c:pt idx="0">
                  <c:v>Africa</c:v>
                </c:pt>
                <c:pt idx="1">
                  <c:v>SSA</c:v>
                </c:pt>
                <c:pt idx="2">
                  <c:v>CA</c:v>
                </c:pt>
                <c:pt idx="3">
                  <c:v>EA</c:v>
                </c:pt>
                <c:pt idx="4">
                  <c:v>NA</c:v>
                </c:pt>
                <c:pt idx="5">
                  <c:v>SA</c:v>
                </c:pt>
                <c:pt idx="6">
                  <c:v>WA</c:v>
                </c:pt>
              </c:strCache>
            </c:strRef>
          </c:cat>
          <c:val>
            <c:numRef>
              <c:f>Sheet1!$X$93:$X$99</c:f>
              <c:numCache>
                <c:formatCode>0.0</c:formatCode>
                <c:ptCount val="7"/>
                <c:pt idx="0">
                  <c:v>5.4504664433325978</c:v>
                </c:pt>
                <c:pt idx="1">
                  <c:v>9.2039206781948408</c:v>
                </c:pt>
                <c:pt idx="2">
                  <c:v>2.8960217181523693</c:v>
                </c:pt>
                <c:pt idx="3">
                  <c:v>11.63659542682106</c:v>
                </c:pt>
                <c:pt idx="4">
                  <c:v>4.8422009776479662</c:v>
                </c:pt>
                <c:pt idx="5">
                  <c:v>7.9766092701227693</c:v>
                </c:pt>
                <c:pt idx="6">
                  <c:v>12.581447325111752</c:v>
                </c:pt>
              </c:numCache>
            </c:numRef>
          </c:val>
        </c:ser>
        <c:ser>
          <c:idx val="3"/>
          <c:order val="3"/>
          <c:tx>
            <c:strRef>
              <c:f>Sheet1!$Y$92</c:f>
              <c:strCache>
                <c:ptCount val="1"/>
                <c:pt idx="0">
                  <c:v>03-09</c:v>
                </c:pt>
              </c:strCache>
            </c:strRef>
          </c:tx>
          <c:cat>
            <c:strRef>
              <c:f>Sheet1!$U$93:$U$99</c:f>
              <c:strCache>
                <c:ptCount val="7"/>
                <c:pt idx="0">
                  <c:v>Africa</c:v>
                </c:pt>
                <c:pt idx="1">
                  <c:v>SSA</c:v>
                </c:pt>
                <c:pt idx="2">
                  <c:v>CA</c:v>
                </c:pt>
                <c:pt idx="3">
                  <c:v>EA</c:v>
                </c:pt>
                <c:pt idx="4">
                  <c:v>NA</c:v>
                </c:pt>
                <c:pt idx="5">
                  <c:v>SA</c:v>
                </c:pt>
                <c:pt idx="6">
                  <c:v>WA</c:v>
                </c:pt>
              </c:strCache>
            </c:strRef>
          </c:cat>
          <c:val>
            <c:numRef>
              <c:f>Sheet1!$Y$93:$Y$99</c:f>
              <c:numCache>
                <c:formatCode>0.0</c:formatCode>
                <c:ptCount val="7"/>
                <c:pt idx="0">
                  <c:v>6.4182870430118104</c:v>
                </c:pt>
                <c:pt idx="1">
                  <c:v>9.0033623231532758</c:v>
                </c:pt>
                <c:pt idx="2">
                  <c:v>2.9071471694127489</c:v>
                </c:pt>
                <c:pt idx="3">
                  <c:v>13.519542701610099</c:v>
                </c:pt>
                <c:pt idx="4">
                  <c:v>3.9689889093773436</c:v>
                </c:pt>
                <c:pt idx="5">
                  <c:v>7.0239263366380094</c:v>
                </c:pt>
                <c:pt idx="6">
                  <c:v>11.595581614747912</c:v>
                </c:pt>
              </c:numCache>
            </c:numRef>
          </c:val>
        </c:ser>
        <c:axId val="127665280"/>
        <c:axId val="127667200"/>
      </c:barChart>
      <c:catAx>
        <c:axId val="127665280"/>
        <c:scaling>
          <c:orientation val="minMax"/>
        </c:scaling>
        <c:axPos val="b"/>
        <c:tickLblPos val="nextTo"/>
        <c:crossAx val="127667200"/>
        <c:crosses val="autoZero"/>
        <c:auto val="1"/>
        <c:lblAlgn val="ctr"/>
        <c:lblOffset val="100"/>
      </c:catAx>
      <c:valAx>
        <c:axId val="127667200"/>
        <c:scaling>
          <c:orientation val="minMax"/>
        </c:scaling>
        <c:axPos val="l"/>
        <c:majorGridlines/>
        <c:title>
          <c:tx>
            <c:rich>
              <a:bodyPr rot="-5400000" vert="horz"/>
              <a:lstStyle/>
              <a:p>
                <a:pPr>
                  <a:defRPr/>
                </a:pPr>
                <a:r>
                  <a:rPr lang="en-US"/>
                  <a:t>Percent</a:t>
                </a:r>
              </a:p>
            </c:rich>
          </c:tx>
          <c:layout/>
        </c:title>
        <c:numFmt formatCode="0" sourceLinked="0"/>
        <c:tickLblPos val="nextTo"/>
        <c:crossAx val="127665280"/>
        <c:crosses val="autoZero"/>
        <c:crossBetween val="between"/>
      </c:valAx>
    </c:plotArea>
    <c:legend>
      <c:legendPos val="b"/>
      <c:layout/>
    </c:legend>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D882C-B3B5-49FB-A7E9-DF6EE2BA702D}"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16AD2751-2FFB-439E-BE67-E78B7C760768}">
      <dgm:prSet phldrT="[Text]" custT="1"/>
      <dgm:spPr/>
      <dgm:t>
        <a:bodyPr/>
        <a:lstStyle/>
        <a:p>
          <a:r>
            <a:rPr lang="en-US" sz="1200" b="0" dirty="0" smtClean="0"/>
            <a:t>1. Government appoints Focal Point(s)</a:t>
          </a:r>
          <a:endParaRPr lang="en-US" sz="1200" b="0" dirty="0"/>
        </a:p>
      </dgm:t>
    </dgm:pt>
    <dgm:pt modelId="{7F5BA3D0-F087-420C-ABF3-62BD1C484A13}" type="parTrans" cxnId="{01C546F1-DD5D-45A1-9C7E-F4A10D0E6503}">
      <dgm:prSet/>
      <dgm:spPr/>
      <dgm:t>
        <a:bodyPr/>
        <a:lstStyle/>
        <a:p>
          <a:endParaRPr lang="en-US" sz="1200" b="0"/>
        </a:p>
      </dgm:t>
    </dgm:pt>
    <dgm:pt modelId="{41AD28BC-1420-4D3F-A7A4-8C809BD592F3}" type="sibTrans" cxnId="{01C546F1-DD5D-45A1-9C7E-F4A10D0E6503}">
      <dgm:prSet custT="1"/>
      <dgm:spPr/>
      <dgm:t>
        <a:bodyPr/>
        <a:lstStyle/>
        <a:p>
          <a:endParaRPr lang="en-US" sz="1200" b="0" dirty="0"/>
        </a:p>
      </dgm:t>
    </dgm:pt>
    <dgm:pt modelId="{E3D32028-D9F3-4497-9DEF-FD6B3A02CA19}">
      <dgm:prSet phldrT="[Text]" custT="1"/>
      <dgm:spPr/>
      <dgm:t>
        <a:bodyPr/>
        <a:lstStyle/>
        <a:p>
          <a:r>
            <a:rPr lang="en-US" sz="1200" b="0" dirty="0" smtClean="0"/>
            <a:t>2. REC and Government launch process</a:t>
          </a:r>
          <a:endParaRPr lang="en-US" sz="1200" b="0" dirty="0"/>
        </a:p>
      </dgm:t>
    </dgm:pt>
    <dgm:pt modelId="{5B996496-7666-41F6-BB45-2464CD0217CB}" type="parTrans" cxnId="{0A766F0E-481C-4805-9CBD-5E143B126B0A}">
      <dgm:prSet/>
      <dgm:spPr/>
      <dgm:t>
        <a:bodyPr/>
        <a:lstStyle/>
        <a:p>
          <a:endParaRPr lang="en-US" sz="1200" b="0"/>
        </a:p>
      </dgm:t>
    </dgm:pt>
    <dgm:pt modelId="{42CBF55D-B57E-409C-AD57-C1A02FEC0200}" type="sibTrans" cxnId="{0A766F0E-481C-4805-9CBD-5E143B126B0A}">
      <dgm:prSet custT="1"/>
      <dgm:spPr/>
      <dgm:t>
        <a:bodyPr/>
        <a:lstStyle/>
        <a:p>
          <a:endParaRPr lang="en-US" sz="1200" b="0" dirty="0"/>
        </a:p>
      </dgm:t>
    </dgm:pt>
    <dgm:pt modelId="{253C1F84-8E48-4C05-9D6F-124D314C037B}">
      <dgm:prSet phldrT="[Text]" custT="1"/>
      <dgm:spPr/>
      <dgm:t>
        <a:bodyPr/>
        <a:lstStyle/>
        <a:p>
          <a:r>
            <a:rPr lang="en-US" sz="1200" b="0" dirty="0" smtClean="0"/>
            <a:t>3. Country Steering and Technical Committee</a:t>
          </a:r>
          <a:endParaRPr lang="en-US" sz="1200" b="0" dirty="0"/>
        </a:p>
      </dgm:t>
    </dgm:pt>
    <dgm:pt modelId="{72FEEE85-BD54-4F08-B423-609AF365158E}" type="parTrans" cxnId="{301D21BB-53F5-49BB-89BC-8FF8F4458E9C}">
      <dgm:prSet/>
      <dgm:spPr/>
      <dgm:t>
        <a:bodyPr/>
        <a:lstStyle/>
        <a:p>
          <a:endParaRPr lang="en-US" sz="1200" b="0"/>
        </a:p>
      </dgm:t>
    </dgm:pt>
    <dgm:pt modelId="{D028D124-1F2B-4910-85E7-C23FEB6FE630}" type="sibTrans" cxnId="{301D21BB-53F5-49BB-89BC-8FF8F4458E9C}">
      <dgm:prSet custT="1"/>
      <dgm:spPr/>
      <dgm:t>
        <a:bodyPr/>
        <a:lstStyle/>
        <a:p>
          <a:endParaRPr lang="en-US" sz="1200" b="0" dirty="0"/>
        </a:p>
      </dgm:t>
    </dgm:pt>
    <dgm:pt modelId="{05D98237-6602-4AAC-8030-C9815FF04F56}">
      <dgm:prSet phldrT="[Text]" custT="1"/>
      <dgm:spPr/>
      <dgm:t>
        <a:bodyPr/>
        <a:lstStyle/>
        <a:p>
          <a:r>
            <a:rPr lang="en-US" sz="1200" b="0" dirty="0" smtClean="0"/>
            <a:t>4. Cabinet Memo and Endorsement</a:t>
          </a:r>
        </a:p>
      </dgm:t>
    </dgm:pt>
    <dgm:pt modelId="{C33480BB-F350-488A-9891-CC3965DFEB7B}" type="parTrans" cxnId="{793DF435-D5AB-4E75-948A-35D0942BB947}">
      <dgm:prSet/>
      <dgm:spPr/>
      <dgm:t>
        <a:bodyPr/>
        <a:lstStyle/>
        <a:p>
          <a:endParaRPr lang="en-US" sz="1200" b="0"/>
        </a:p>
      </dgm:t>
    </dgm:pt>
    <dgm:pt modelId="{DE251992-5F72-45B7-B7B7-C52526693B91}" type="sibTrans" cxnId="{793DF435-D5AB-4E75-948A-35D0942BB947}">
      <dgm:prSet custT="1"/>
      <dgm:spPr/>
      <dgm:t>
        <a:bodyPr/>
        <a:lstStyle/>
        <a:p>
          <a:endParaRPr lang="en-US" sz="1200" b="0" dirty="0"/>
        </a:p>
      </dgm:t>
    </dgm:pt>
    <dgm:pt modelId="{290C4734-0626-4A4B-976E-FD3B4C7F937D}">
      <dgm:prSet phldrT="[Text]" custT="1"/>
      <dgm:spPr/>
      <dgm:t>
        <a:bodyPr/>
        <a:lstStyle/>
        <a:p>
          <a:r>
            <a:rPr lang="en-US" sz="1200" b="0" dirty="0" smtClean="0"/>
            <a:t>5. Stocktaking,  Growth, Invest. Analysis</a:t>
          </a:r>
          <a:endParaRPr lang="en-US" sz="1200" b="0" dirty="0"/>
        </a:p>
      </dgm:t>
    </dgm:pt>
    <dgm:pt modelId="{CBDCE58B-ADE8-47E3-BC07-E857C68C542C}" type="parTrans" cxnId="{C41F3652-55BF-48C2-BC8D-71C160230C0E}">
      <dgm:prSet/>
      <dgm:spPr/>
      <dgm:t>
        <a:bodyPr/>
        <a:lstStyle/>
        <a:p>
          <a:endParaRPr lang="en-US" sz="1200" b="0"/>
        </a:p>
      </dgm:t>
    </dgm:pt>
    <dgm:pt modelId="{9D765D01-7CD4-4BFB-8707-646230021A70}" type="sibTrans" cxnId="{C41F3652-55BF-48C2-BC8D-71C160230C0E}">
      <dgm:prSet custT="1"/>
      <dgm:spPr/>
      <dgm:t>
        <a:bodyPr/>
        <a:lstStyle/>
        <a:p>
          <a:endParaRPr lang="en-US" sz="1200" b="0" dirty="0"/>
        </a:p>
      </dgm:t>
    </dgm:pt>
    <dgm:pt modelId="{37E6C7E4-BD09-4C93-8A53-E5A0054A1763}">
      <dgm:prSet custT="1"/>
      <dgm:spPr/>
      <dgm:t>
        <a:bodyPr/>
        <a:lstStyle/>
        <a:p>
          <a:r>
            <a:rPr lang="en-US" sz="1200" b="0" dirty="0" smtClean="0"/>
            <a:t>6. Drafting of Country CAADP Compact</a:t>
          </a:r>
          <a:endParaRPr lang="en-US" sz="1200" b="0" dirty="0"/>
        </a:p>
      </dgm:t>
    </dgm:pt>
    <dgm:pt modelId="{FA81D5A0-C24D-4762-8309-9679AECD0CE2}" type="parTrans" cxnId="{28D427BA-CB8F-47E2-8A16-1B345C9C68B8}">
      <dgm:prSet/>
      <dgm:spPr/>
      <dgm:t>
        <a:bodyPr/>
        <a:lstStyle/>
        <a:p>
          <a:endParaRPr lang="en-US" sz="1200" b="0"/>
        </a:p>
      </dgm:t>
    </dgm:pt>
    <dgm:pt modelId="{BF3850AB-ADA2-4ABA-98B6-CF4120526C92}" type="sibTrans" cxnId="{28D427BA-CB8F-47E2-8A16-1B345C9C68B8}">
      <dgm:prSet custT="1"/>
      <dgm:spPr/>
      <dgm:t>
        <a:bodyPr/>
        <a:lstStyle/>
        <a:p>
          <a:endParaRPr lang="en-US" sz="1200" b="0" dirty="0"/>
        </a:p>
      </dgm:t>
    </dgm:pt>
    <dgm:pt modelId="{BA04A4A5-AFCB-4BA0-BB9D-C6C324406350}">
      <dgm:prSet custT="1"/>
      <dgm:spPr/>
      <dgm:t>
        <a:bodyPr/>
        <a:lstStyle/>
        <a:p>
          <a:r>
            <a:rPr lang="en-US" sz="1200" b="0" dirty="0" smtClean="0"/>
            <a:t>7. Roundtable Signing of Compact</a:t>
          </a:r>
          <a:endParaRPr lang="en-US" sz="1200" b="0" dirty="0"/>
        </a:p>
      </dgm:t>
    </dgm:pt>
    <dgm:pt modelId="{E77D8CEF-B11F-430C-AC5D-1C28191DD34A}" type="parTrans" cxnId="{4927FAC7-103C-45EC-A1A8-7ABB4E209932}">
      <dgm:prSet/>
      <dgm:spPr/>
      <dgm:t>
        <a:bodyPr/>
        <a:lstStyle/>
        <a:p>
          <a:endParaRPr lang="en-US" sz="1200" b="0"/>
        </a:p>
      </dgm:t>
    </dgm:pt>
    <dgm:pt modelId="{43F65133-29C7-4715-AA47-E1C3D2E33A2A}" type="sibTrans" cxnId="{4927FAC7-103C-45EC-A1A8-7ABB4E209932}">
      <dgm:prSet custT="1"/>
      <dgm:spPr/>
      <dgm:t>
        <a:bodyPr/>
        <a:lstStyle/>
        <a:p>
          <a:endParaRPr lang="en-US" sz="1200" b="0" dirty="0"/>
        </a:p>
      </dgm:t>
    </dgm:pt>
    <dgm:pt modelId="{4E6C6311-F20B-4A14-BC85-4117CF70A29D}">
      <dgm:prSet custT="1"/>
      <dgm:spPr/>
      <dgm:t>
        <a:bodyPr/>
        <a:lstStyle/>
        <a:p>
          <a:r>
            <a:rPr lang="en-US" sz="1200" dirty="0" smtClean="0"/>
            <a:t>8. Elaboration of detailed investment plans</a:t>
          </a:r>
          <a:endParaRPr lang="en-US" sz="1200" b="0" dirty="0"/>
        </a:p>
      </dgm:t>
    </dgm:pt>
    <dgm:pt modelId="{7F393640-C1A8-4A0D-B74A-7E06DAD43C02}" type="parTrans" cxnId="{091DAD87-3ECB-43EB-9837-F83940B68946}">
      <dgm:prSet/>
      <dgm:spPr/>
      <dgm:t>
        <a:bodyPr/>
        <a:lstStyle/>
        <a:p>
          <a:endParaRPr lang="en-US" sz="1200"/>
        </a:p>
      </dgm:t>
    </dgm:pt>
    <dgm:pt modelId="{A8C4A514-1433-430A-B206-054824DE25A7}" type="sibTrans" cxnId="{091DAD87-3ECB-43EB-9837-F83940B68946}">
      <dgm:prSet custT="1"/>
      <dgm:spPr/>
      <dgm:t>
        <a:bodyPr/>
        <a:lstStyle/>
        <a:p>
          <a:endParaRPr lang="en-US" sz="1200" dirty="0"/>
        </a:p>
      </dgm:t>
    </dgm:pt>
    <dgm:pt modelId="{371BFB57-0C8F-4DC5-BCB4-734B596DF8FB}">
      <dgm:prSet custT="1"/>
      <dgm:spPr/>
      <dgm:t>
        <a:bodyPr/>
        <a:lstStyle/>
        <a:p>
          <a:r>
            <a:rPr lang="en-US" sz="1200" dirty="0" smtClean="0"/>
            <a:t>9. Post compact review meeting and validation of investment plans</a:t>
          </a:r>
          <a:endParaRPr lang="en-US" sz="1200" b="0" dirty="0"/>
        </a:p>
      </dgm:t>
    </dgm:pt>
    <dgm:pt modelId="{6A1560E1-2BE7-48E2-905D-CE41D80BB3D0}" type="parTrans" cxnId="{D8567AFD-90C2-4EB3-A868-59EAF88F248F}">
      <dgm:prSet/>
      <dgm:spPr/>
      <dgm:t>
        <a:bodyPr/>
        <a:lstStyle/>
        <a:p>
          <a:endParaRPr lang="en-US" sz="1200"/>
        </a:p>
      </dgm:t>
    </dgm:pt>
    <dgm:pt modelId="{0A9A1394-81B2-442D-810A-8832D1A8D517}" type="sibTrans" cxnId="{D8567AFD-90C2-4EB3-A868-59EAF88F248F}">
      <dgm:prSet custT="1"/>
      <dgm:spPr/>
      <dgm:t>
        <a:bodyPr/>
        <a:lstStyle/>
        <a:p>
          <a:endParaRPr lang="en-US" sz="1200" dirty="0"/>
        </a:p>
      </dgm:t>
    </dgm:pt>
    <dgm:pt modelId="{9F3905DC-9C4B-4258-8FE0-4F978BB3BAC3}">
      <dgm:prSet custT="1"/>
      <dgm:spPr/>
      <dgm:t>
        <a:bodyPr/>
        <a:lstStyle/>
        <a:p>
          <a:r>
            <a:rPr lang="en-US" sz="1200" dirty="0" smtClean="0"/>
            <a:t>10. Agreement on financing plan, financing instruments, and annual review mechanism</a:t>
          </a:r>
          <a:endParaRPr lang="en-US" sz="1200" b="0" dirty="0"/>
        </a:p>
      </dgm:t>
    </dgm:pt>
    <dgm:pt modelId="{7A91F3E1-DC6D-40CA-B288-DD81E30B10E1}" type="parTrans" cxnId="{2D95E02D-4286-4FFF-BD43-A32B0E769D65}">
      <dgm:prSet/>
      <dgm:spPr/>
      <dgm:t>
        <a:bodyPr/>
        <a:lstStyle/>
        <a:p>
          <a:endParaRPr lang="en-US" sz="1200"/>
        </a:p>
      </dgm:t>
    </dgm:pt>
    <dgm:pt modelId="{7DF2FA35-C164-417A-A41F-B24A39D2FBF5}" type="sibTrans" cxnId="{2D95E02D-4286-4FFF-BD43-A32B0E769D65}">
      <dgm:prSet custT="1"/>
      <dgm:spPr/>
      <dgm:t>
        <a:bodyPr/>
        <a:lstStyle/>
        <a:p>
          <a:endParaRPr lang="en-US" sz="1200" dirty="0"/>
        </a:p>
      </dgm:t>
    </dgm:pt>
    <dgm:pt modelId="{645CEF73-DB67-400A-B5E8-C3AE39FDA980}">
      <dgm:prSet custT="1"/>
      <dgm:spPr/>
      <dgm:t>
        <a:bodyPr/>
        <a:lstStyle/>
        <a:p>
          <a:r>
            <a:rPr lang="en-US" sz="1200" dirty="0" smtClean="0"/>
            <a:t>11. Operational design and other technical studies and assessment for program execution</a:t>
          </a:r>
          <a:endParaRPr lang="en-US" sz="1200" b="0" dirty="0"/>
        </a:p>
      </dgm:t>
    </dgm:pt>
    <dgm:pt modelId="{DD955291-CEB4-4578-B6F7-9390BE942E1E}" type="parTrans" cxnId="{56527AB7-84D0-40D7-BB4A-FEDF774C604E}">
      <dgm:prSet/>
      <dgm:spPr/>
      <dgm:t>
        <a:bodyPr/>
        <a:lstStyle/>
        <a:p>
          <a:endParaRPr lang="en-US" sz="1200"/>
        </a:p>
      </dgm:t>
    </dgm:pt>
    <dgm:pt modelId="{A5252122-6602-4FB7-A227-F6D6C9F6FDE7}" type="sibTrans" cxnId="{56527AB7-84D0-40D7-BB4A-FEDF774C604E}">
      <dgm:prSet custT="1"/>
      <dgm:spPr/>
      <dgm:t>
        <a:bodyPr/>
        <a:lstStyle/>
        <a:p>
          <a:endParaRPr lang="en-US" sz="1200" dirty="0"/>
        </a:p>
      </dgm:t>
    </dgm:pt>
    <dgm:pt modelId="{DB7F8B9B-CDCE-4CB7-BF4E-1834E4818143}">
      <dgm:prSet custT="1"/>
      <dgm:spPr/>
      <dgm:t>
        <a:bodyPr/>
        <a:lstStyle/>
        <a:p>
          <a:r>
            <a:rPr lang="en-US" sz="1200" dirty="0" smtClean="0"/>
            <a:t>12. Execution of new investment programs</a:t>
          </a:r>
          <a:endParaRPr lang="en-US" sz="1200" b="0" dirty="0"/>
        </a:p>
      </dgm:t>
    </dgm:pt>
    <dgm:pt modelId="{B629ECA5-26AE-4F41-A140-DBA445CD9A19}" type="parTrans" cxnId="{B753AD7C-6ECB-4F7E-8DBD-4A542A14464F}">
      <dgm:prSet/>
      <dgm:spPr/>
      <dgm:t>
        <a:bodyPr/>
        <a:lstStyle/>
        <a:p>
          <a:endParaRPr lang="en-US" sz="1200"/>
        </a:p>
      </dgm:t>
    </dgm:pt>
    <dgm:pt modelId="{4850D646-9B18-4D6B-ACD0-E665BB3487E6}" type="sibTrans" cxnId="{B753AD7C-6ECB-4F7E-8DBD-4A542A14464F}">
      <dgm:prSet custT="1"/>
      <dgm:spPr/>
      <dgm:t>
        <a:bodyPr/>
        <a:lstStyle/>
        <a:p>
          <a:endParaRPr lang="en-US" sz="1200" dirty="0"/>
        </a:p>
      </dgm:t>
    </dgm:pt>
    <dgm:pt modelId="{FAFFB092-5A9A-45A5-BB89-8E93EF1A9D1B}">
      <dgm:prSet custT="1"/>
      <dgm:spPr/>
      <dgm:t>
        <a:bodyPr/>
        <a:lstStyle/>
        <a:p>
          <a:r>
            <a:rPr lang="en-US" sz="1200" b="0" dirty="0" smtClean="0"/>
            <a:t>13. First annual review meeting</a:t>
          </a:r>
          <a:endParaRPr lang="en-US" sz="1200" b="0" dirty="0"/>
        </a:p>
      </dgm:t>
    </dgm:pt>
    <dgm:pt modelId="{DB76E105-35F8-4329-8CD3-4DC40151CA49}" type="parTrans" cxnId="{31BCC11C-5053-4043-8ADC-FBB576A9FBDD}">
      <dgm:prSet/>
      <dgm:spPr/>
      <dgm:t>
        <a:bodyPr/>
        <a:lstStyle/>
        <a:p>
          <a:endParaRPr lang="en-US" sz="1200"/>
        </a:p>
      </dgm:t>
    </dgm:pt>
    <dgm:pt modelId="{3AA2EC40-472A-4FE6-860E-4B074A44E260}" type="sibTrans" cxnId="{31BCC11C-5053-4043-8ADC-FBB576A9FBDD}">
      <dgm:prSet custT="1"/>
      <dgm:spPr/>
      <dgm:t>
        <a:bodyPr/>
        <a:lstStyle/>
        <a:p>
          <a:endParaRPr lang="en-US" sz="1200" dirty="0"/>
        </a:p>
      </dgm:t>
    </dgm:pt>
    <dgm:pt modelId="{4E91F1B3-31F2-47D7-AA3A-F6AA7CD2355E}">
      <dgm:prSet custT="1"/>
      <dgm:spPr/>
      <dgm:t>
        <a:bodyPr/>
        <a:lstStyle/>
        <a:p>
          <a:r>
            <a:rPr lang="en-US" sz="1200" b="0" dirty="0" smtClean="0"/>
            <a:t>14. Second annual review meeting</a:t>
          </a:r>
          <a:endParaRPr lang="en-US" sz="1200" b="0" dirty="0"/>
        </a:p>
      </dgm:t>
    </dgm:pt>
    <dgm:pt modelId="{13252A05-1D77-4DDA-A6C0-D3674A80CB1F}" type="parTrans" cxnId="{4A2F7280-A5E3-4D16-9B0E-CF66AF087288}">
      <dgm:prSet/>
      <dgm:spPr/>
      <dgm:t>
        <a:bodyPr/>
        <a:lstStyle/>
        <a:p>
          <a:endParaRPr lang="en-US" sz="1200"/>
        </a:p>
      </dgm:t>
    </dgm:pt>
    <dgm:pt modelId="{12D83A02-DD71-42F2-B85E-E1DCE56D8543}" type="sibTrans" cxnId="{4A2F7280-A5E3-4D16-9B0E-CF66AF087288}">
      <dgm:prSet/>
      <dgm:spPr/>
      <dgm:t>
        <a:bodyPr/>
        <a:lstStyle/>
        <a:p>
          <a:endParaRPr lang="en-US" sz="1200"/>
        </a:p>
      </dgm:t>
    </dgm:pt>
    <dgm:pt modelId="{87001B94-ED7C-4565-ADDB-8EE3B0A6C405}" type="pres">
      <dgm:prSet presAssocID="{4FBD882C-B3B5-49FB-A7E9-DF6EE2BA702D}" presName="diagram" presStyleCnt="0">
        <dgm:presLayoutVars>
          <dgm:dir/>
          <dgm:resizeHandles val="exact"/>
        </dgm:presLayoutVars>
      </dgm:prSet>
      <dgm:spPr/>
      <dgm:t>
        <a:bodyPr/>
        <a:lstStyle/>
        <a:p>
          <a:endParaRPr lang="en-US"/>
        </a:p>
      </dgm:t>
    </dgm:pt>
    <dgm:pt modelId="{0EB9EE48-AE4D-4C16-A664-DE448CBF8754}" type="pres">
      <dgm:prSet presAssocID="{16AD2751-2FFB-439E-BE67-E78B7C760768}" presName="node" presStyleLbl="node1" presStyleIdx="0" presStyleCnt="14">
        <dgm:presLayoutVars>
          <dgm:bulletEnabled val="1"/>
        </dgm:presLayoutVars>
      </dgm:prSet>
      <dgm:spPr/>
      <dgm:t>
        <a:bodyPr/>
        <a:lstStyle/>
        <a:p>
          <a:endParaRPr lang="en-US"/>
        </a:p>
      </dgm:t>
    </dgm:pt>
    <dgm:pt modelId="{C77BCCBF-839C-46A0-8410-D6B673779D48}" type="pres">
      <dgm:prSet presAssocID="{41AD28BC-1420-4D3F-A7A4-8C809BD592F3}" presName="sibTrans" presStyleLbl="sibTrans2D1" presStyleIdx="0" presStyleCnt="13"/>
      <dgm:spPr/>
      <dgm:t>
        <a:bodyPr/>
        <a:lstStyle/>
        <a:p>
          <a:endParaRPr lang="en-US"/>
        </a:p>
      </dgm:t>
    </dgm:pt>
    <dgm:pt modelId="{9E8F963E-0E6A-417C-80CD-EF559010A94A}" type="pres">
      <dgm:prSet presAssocID="{41AD28BC-1420-4D3F-A7A4-8C809BD592F3}" presName="connectorText" presStyleLbl="sibTrans2D1" presStyleIdx="0" presStyleCnt="13"/>
      <dgm:spPr/>
      <dgm:t>
        <a:bodyPr/>
        <a:lstStyle/>
        <a:p>
          <a:endParaRPr lang="en-US"/>
        </a:p>
      </dgm:t>
    </dgm:pt>
    <dgm:pt modelId="{A13D28E8-B89E-4714-A5DF-291C157B091C}" type="pres">
      <dgm:prSet presAssocID="{E3D32028-D9F3-4497-9DEF-FD6B3A02CA19}" presName="node" presStyleLbl="node1" presStyleIdx="1" presStyleCnt="14">
        <dgm:presLayoutVars>
          <dgm:bulletEnabled val="1"/>
        </dgm:presLayoutVars>
      </dgm:prSet>
      <dgm:spPr/>
      <dgm:t>
        <a:bodyPr/>
        <a:lstStyle/>
        <a:p>
          <a:endParaRPr lang="en-US"/>
        </a:p>
      </dgm:t>
    </dgm:pt>
    <dgm:pt modelId="{552457FF-BA59-4713-A614-72A418DBCC81}" type="pres">
      <dgm:prSet presAssocID="{42CBF55D-B57E-409C-AD57-C1A02FEC0200}" presName="sibTrans" presStyleLbl="sibTrans2D1" presStyleIdx="1" presStyleCnt="13"/>
      <dgm:spPr/>
      <dgm:t>
        <a:bodyPr/>
        <a:lstStyle/>
        <a:p>
          <a:endParaRPr lang="en-US"/>
        </a:p>
      </dgm:t>
    </dgm:pt>
    <dgm:pt modelId="{26C27C2D-B263-42E3-BA94-F3806D756453}" type="pres">
      <dgm:prSet presAssocID="{42CBF55D-B57E-409C-AD57-C1A02FEC0200}" presName="connectorText" presStyleLbl="sibTrans2D1" presStyleIdx="1" presStyleCnt="13"/>
      <dgm:spPr/>
      <dgm:t>
        <a:bodyPr/>
        <a:lstStyle/>
        <a:p>
          <a:endParaRPr lang="en-US"/>
        </a:p>
      </dgm:t>
    </dgm:pt>
    <dgm:pt modelId="{C4D6E2FC-7C6A-4D3C-99A9-040E454D940C}" type="pres">
      <dgm:prSet presAssocID="{253C1F84-8E48-4C05-9D6F-124D314C037B}" presName="node" presStyleLbl="node1" presStyleIdx="2" presStyleCnt="14">
        <dgm:presLayoutVars>
          <dgm:bulletEnabled val="1"/>
        </dgm:presLayoutVars>
      </dgm:prSet>
      <dgm:spPr/>
      <dgm:t>
        <a:bodyPr/>
        <a:lstStyle/>
        <a:p>
          <a:endParaRPr lang="en-US"/>
        </a:p>
      </dgm:t>
    </dgm:pt>
    <dgm:pt modelId="{BD4F39BE-9229-4C00-9660-BB1E713B4ABB}" type="pres">
      <dgm:prSet presAssocID="{D028D124-1F2B-4910-85E7-C23FEB6FE630}" presName="sibTrans" presStyleLbl="sibTrans2D1" presStyleIdx="2" presStyleCnt="13"/>
      <dgm:spPr/>
      <dgm:t>
        <a:bodyPr/>
        <a:lstStyle/>
        <a:p>
          <a:endParaRPr lang="en-US"/>
        </a:p>
      </dgm:t>
    </dgm:pt>
    <dgm:pt modelId="{3F44DB50-B161-4165-942F-87A5043DF005}" type="pres">
      <dgm:prSet presAssocID="{D028D124-1F2B-4910-85E7-C23FEB6FE630}" presName="connectorText" presStyleLbl="sibTrans2D1" presStyleIdx="2" presStyleCnt="13"/>
      <dgm:spPr/>
      <dgm:t>
        <a:bodyPr/>
        <a:lstStyle/>
        <a:p>
          <a:endParaRPr lang="en-US"/>
        </a:p>
      </dgm:t>
    </dgm:pt>
    <dgm:pt modelId="{0F728961-26C4-4E58-95CA-E571B569162A}" type="pres">
      <dgm:prSet presAssocID="{05D98237-6602-4AAC-8030-C9815FF04F56}" presName="node" presStyleLbl="node1" presStyleIdx="3" presStyleCnt="14">
        <dgm:presLayoutVars>
          <dgm:bulletEnabled val="1"/>
        </dgm:presLayoutVars>
      </dgm:prSet>
      <dgm:spPr/>
      <dgm:t>
        <a:bodyPr/>
        <a:lstStyle/>
        <a:p>
          <a:endParaRPr lang="en-US"/>
        </a:p>
      </dgm:t>
    </dgm:pt>
    <dgm:pt modelId="{C620A2A2-03B4-4E55-8BE4-38D0709E6879}" type="pres">
      <dgm:prSet presAssocID="{DE251992-5F72-45B7-B7B7-C52526693B91}" presName="sibTrans" presStyleLbl="sibTrans2D1" presStyleIdx="3" presStyleCnt="13"/>
      <dgm:spPr/>
      <dgm:t>
        <a:bodyPr/>
        <a:lstStyle/>
        <a:p>
          <a:endParaRPr lang="en-US"/>
        </a:p>
      </dgm:t>
    </dgm:pt>
    <dgm:pt modelId="{4E526FD3-043E-4120-A696-607CC8F6E973}" type="pres">
      <dgm:prSet presAssocID="{DE251992-5F72-45B7-B7B7-C52526693B91}" presName="connectorText" presStyleLbl="sibTrans2D1" presStyleIdx="3" presStyleCnt="13"/>
      <dgm:spPr/>
      <dgm:t>
        <a:bodyPr/>
        <a:lstStyle/>
        <a:p>
          <a:endParaRPr lang="en-US"/>
        </a:p>
      </dgm:t>
    </dgm:pt>
    <dgm:pt modelId="{6E900A40-BB52-455D-A5D3-7E5FBCE50D99}" type="pres">
      <dgm:prSet presAssocID="{290C4734-0626-4A4B-976E-FD3B4C7F937D}" presName="node" presStyleLbl="node1" presStyleIdx="4" presStyleCnt="14">
        <dgm:presLayoutVars>
          <dgm:bulletEnabled val="1"/>
        </dgm:presLayoutVars>
      </dgm:prSet>
      <dgm:spPr/>
      <dgm:t>
        <a:bodyPr/>
        <a:lstStyle/>
        <a:p>
          <a:endParaRPr lang="en-US"/>
        </a:p>
      </dgm:t>
    </dgm:pt>
    <dgm:pt modelId="{640FB95B-798B-49E0-BBDF-D7C9728F73CA}" type="pres">
      <dgm:prSet presAssocID="{9D765D01-7CD4-4BFB-8707-646230021A70}" presName="sibTrans" presStyleLbl="sibTrans2D1" presStyleIdx="4" presStyleCnt="13"/>
      <dgm:spPr/>
      <dgm:t>
        <a:bodyPr/>
        <a:lstStyle/>
        <a:p>
          <a:endParaRPr lang="en-US"/>
        </a:p>
      </dgm:t>
    </dgm:pt>
    <dgm:pt modelId="{DDC53FAC-AE7A-4E1F-B9B1-E3CC16731CC7}" type="pres">
      <dgm:prSet presAssocID="{9D765D01-7CD4-4BFB-8707-646230021A70}" presName="connectorText" presStyleLbl="sibTrans2D1" presStyleIdx="4" presStyleCnt="13"/>
      <dgm:spPr/>
      <dgm:t>
        <a:bodyPr/>
        <a:lstStyle/>
        <a:p>
          <a:endParaRPr lang="en-US"/>
        </a:p>
      </dgm:t>
    </dgm:pt>
    <dgm:pt modelId="{3BE484A8-8A2B-4D88-AC23-6FA36EA07737}" type="pres">
      <dgm:prSet presAssocID="{37E6C7E4-BD09-4C93-8A53-E5A0054A1763}" presName="node" presStyleLbl="node1" presStyleIdx="5" presStyleCnt="14">
        <dgm:presLayoutVars>
          <dgm:bulletEnabled val="1"/>
        </dgm:presLayoutVars>
      </dgm:prSet>
      <dgm:spPr/>
      <dgm:t>
        <a:bodyPr/>
        <a:lstStyle/>
        <a:p>
          <a:endParaRPr lang="en-US"/>
        </a:p>
      </dgm:t>
    </dgm:pt>
    <dgm:pt modelId="{B04C10FF-ABB9-45A5-83DE-7BFD03BC614F}" type="pres">
      <dgm:prSet presAssocID="{BF3850AB-ADA2-4ABA-98B6-CF4120526C92}" presName="sibTrans" presStyleLbl="sibTrans2D1" presStyleIdx="5" presStyleCnt="13" custLinFactNeighborX="-14205" custLinFactNeighborY="-2465"/>
      <dgm:spPr/>
      <dgm:t>
        <a:bodyPr/>
        <a:lstStyle/>
        <a:p>
          <a:endParaRPr lang="en-US"/>
        </a:p>
      </dgm:t>
    </dgm:pt>
    <dgm:pt modelId="{B81E4FF1-2E11-4AE0-AB48-286C985FA086}" type="pres">
      <dgm:prSet presAssocID="{BF3850AB-ADA2-4ABA-98B6-CF4120526C92}" presName="connectorText" presStyleLbl="sibTrans2D1" presStyleIdx="5" presStyleCnt="13"/>
      <dgm:spPr/>
      <dgm:t>
        <a:bodyPr/>
        <a:lstStyle/>
        <a:p>
          <a:endParaRPr lang="en-US"/>
        </a:p>
      </dgm:t>
    </dgm:pt>
    <dgm:pt modelId="{D4BB12F5-C32C-425E-AC7B-E86059AB0A61}" type="pres">
      <dgm:prSet presAssocID="{BA04A4A5-AFCB-4BA0-BB9D-C6C324406350}" presName="node" presStyleLbl="node1" presStyleIdx="6" presStyleCnt="14">
        <dgm:presLayoutVars>
          <dgm:bulletEnabled val="1"/>
        </dgm:presLayoutVars>
      </dgm:prSet>
      <dgm:spPr/>
      <dgm:t>
        <a:bodyPr/>
        <a:lstStyle/>
        <a:p>
          <a:endParaRPr lang="en-US"/>
        </a:p>
      </dgm:t>
    </dgm:pt>
    <dgm:pt modelId="{5B6C126C-C6D1-4A17-B2BE-203B02439D72}" type="pres">
      <dgm:prSet presAssocID="{43F65133-29C7-4715-AA47-E1C3D2E33A2A}" presName="sibTrans" presStyleLbl="sibTrans2D1" presStyleIdx="6" presStyleCnt="13" custLinFactNeighborY="-17204"/>
      <dgm:spPr/>
      <dgm:t>
        <a:bodyPr/>
        <a:lstStyle/>
        <a:p>
          <a:endParaRPr lang="en-US"/>
        </a:p>
      </dgm:t>
    </dgm:pt>
    <dgm:pt modelId="{027F7E8D-71B6-4B27-A2F7-2176DD1C2B34}" type="pres">
      <dgm:prSet presAssocID="{43F65133-29C7-4715-AA47-E1C3D2E33A2A}" presName="connectorText" presStyleLbl="sibTrans2D1" presStyleIdx="6" presStyleCnt="13"/>
      <dgm:spPr/>
      <dgm:t>
        <a:bodyPr/>
        <a:lstStyle/>
        <a:p>
          <a:endParaRPr lang="en-US"/>
        </a:p>
      </dgm:t>
    </dgm:pt>
    <dgm:pt modelId="{DF84F47F-5C39-471E-98AD-581320D56160}" type="pres">
      <dgm:prSet presAssocID="{4E6C6311-F20B-4A14-BC85-4117CF70A29D}" presName="node" presStyleLbl="node1" presStyleIdx="7" presStyleCnt="14">
        <dgm:presLayoutVars>
          <dgm:bulletEnabled val="1"/>
        </dgm:presLayoutVars>
      </dgm:prSet>
      <dgm:spPr/>
      <dgm:t>
        <a:bodyPr/>
        <a:lstStyle/>
        <a:p>
          <a:endParaRPr lang="en-US"/>
        </a:p>
      </dgm:t>
    </dgm:pt>
    <dgm:pt modelId="{D909C5FA-3467-4028-A7EE-0EC686B0BC32}" type="pres">
      <dgm:prSet presAssocID="{A8C4A514-1433-430A-B206-054824DE25A7}" presName="sibTrans" presStyleLbl="sibTrans2D1" presStyleIdx="7" presStyleCnt="13"/>
      <dgm:spPr/>
      <dgm:t>
        <a:bodyPr/>
        <a:lstStyle/>
        <a:p>
          <a:endParaRPr lang="en-US"/>
        </a:p>
      </dgm:t>
    </dgm:pt>
    <dgm:pt modelId="{BD82EC56-F61C-493E-AFB9-BB1054A20E67}" type="pres">
      <dgm:prSet presAssocID="{A8C4A514-1433-430A-B206-054824DE25A7}" presName="connectorText" presStyleLbl="sibTrans2D1" presStyleIdx="7" presStyleCnt="13"/>
      <dgm:spPr/>
      <dgm:t>
        <a:bodyPr/>
        <a:lstStyle/>
        <a:p>
          <a:endParaRPr lang="en-US"/>
        </a:p>
      </dgm:t>
    </dgm:pt>
    <dgm:pt modelId="{414D752E-EA18-4CD4-8101-EE0F9879D7C1}" type="pres">
      <dgm:prSet presAssocID="{371BFB57-0C8F-4DC5-BCB4-734B596DF8FB}" presName="node" presStyleLbl="node1" presStyleIdx="8" presStyleCnt="14">
        <dgm:presLayoutVars>
          <dgm:bulletEnabled val="1"/>
        </dgm:presLayoutVars>
      </dgm:prSet>
      <dgm:spPr/>
      <dgm:t>
        <a:bodyPr/>
        <a:lstStyle/>
        <a:p>
          <a:endParaRPr lang="en-US"/>
        </a:p>
      </dgm:t>
    </dgm:pt>
    <dgm:pt modelId="{D7A2ED7D-C297-4858-9EFC-72666A8002D3}" type="pres">
      <dgm:prSet presAssocID="{0A9A1394-81B2-442D-810A-8832D1A8D517}" presName="sibTrans" presStyleLbl="sibTrans2D1" presStyleIdx="8" presStyleCnt="13"/>
      <dgm:spPr/>
      <dgm:t>
        <a:bodyPr/>
        <a:lstStyle/>
        <a:p>
          <a:endParaRPr lang="en-US"/>
        </a:p>
      </dgm:t>
    </dgm:pt>
    <dgm:pt modelId="{6AE7E024-85C0-4681-B353-E9D6A0D49E00}" type="pres">
      <dgm:prSet presAssocID="{0A9A1394-81B2-442D-810A-8832D1A8D517}" presName="connectorText" presStyleLbl="sibTrans2D1" presStyleIdx="8" presStyleCnt="13"/>
      <dgm:spPr/>
      <dgm:t>
        <a:bodyPr/>
        <a:lstStyle/>
        <a:p>
          <a:endParaRPr lang="en-US"/>
        </a:p>
      </dgm:t>
    </dgm:pt>
    <dgm:pt modelId="{ACFFCFF8-04DE-4C73-A912-D1FDE90329AF}" type="pres">
      <dgm:prSet presAssocID="{9F3905DC-9C4B-4258-8FE0-4F978BB3BAC3}" presName="node" presStyleLbl="node1" presStyleIdx="9" presStyleCnt="14">
        <dgm:presLayoutVars>
          <dgm:bulletEnabled val="1"/>
        </dgm:presLayoutVars>
      </dgm:prSet>
      <dgm:spPr/>
      <dgm:t>
        <a:bodyPr/>
        <a:lstStyle/>
        <a:p>
          <a:endParaRPr lang="en-US"/>
        </a:p>
      </dgm:t>
    </dgm:pt>
    <dgm:pt modelId="{D35D48D0-170C-4D04-A7EA-A5B20679A1A8}" type="pres">
      <dgm:prSet presAssocID="{7DF2FA35-C164-417A-A41F-B24A39D2FBF5}" presName="sibTrans" presStyleLbl="sibTrans2D1" presStyleIdx="9" presStyleCnt="13"/>
      <dgm:spPr/>
      <dgm:t>
        <a:bodyPr/>
        <a:lstStyle/>
        <a:p>
          <a:endParaRPr lang="en-US"/>
        </a:p>
      </dgm:t>
    </dgm:pt>
    <dgm:pt modelId="{BD092F21-DFD9-49A8-88A2-33F225AAF534}" type="pres">
      <dgm:prSet presAssocID="{7DF2FA35-C164-417A-A41F-B24A39D2FBF5}" presName="connectorText" presStyleLbl="sibTrans2D1" presStyleIdx="9" presStyleCnt="13"/>
      <dgm:spPr/>
      <dgm:t>
        <a:bodyPr/>
        <a:lstStyle/>
        <a:p>
          <a:endParaRPr lang="en-US"/>
        </a:p>
      </dgm:t>
    </dgm:pt>
    <dgm:pt modelId="{C996030B-B081-446E-8F66-CF9247F90AAC}" type="pres">
      <dgm:prSet presAssocID="{645CEF73-DB67-400A-B5E8-C3AE39FDA980}" presName="node" presStyleLbl="node1" presStyleIdx="10" presStyleCnt="14">
        <dgm:presLayoutVars>
          <dgm:bulletEnabled val="1"/>
        </dgm:presLayoutVars>
      </dgm:prSet>
      <dgm:spPr/>
      <dgm:t>
        <a:bodyPr/>
        <a:lstStyle/>
        <a:p>
          <a:endParaRPr lang="en-US"/>
        </a:p>
      </dgm:t>
    </dgm:pt>
    <dgm:pt modelId="{A4DBEE40-061A-4D60-A2CA-87C3A9D3AED4}" type="pres">
      <dgm:prSet presAssocID="{A5252122-6602-4FB7-A227-F6D6C9F6FDE7}" presName="sibTrans" presStyleLbl="sibTrans2D1" presStyleIdx="10" presStyleCnt="13"/>
      <dgm:spPr/>
      <dgm:t>
        <a:bodyPr/>
        <a:lstStyle/>
        <a:p>
          <a:endParaRPr lang="en-US"/>
        </a:p>
      </dgm:t>
    </dgm:pt>
    <dgm:pt modelId="{5CD04532-A762-42AE-8E14-97DD7E536F12}" type="pres">
      <dgm:prSet presAssocID="{A5252122-6602-4FB7-A227-F6D6C9F6FDE7}" presName="connectorText" presStyleLbl="sibTrans2D1" presStyleIdx="10" presStyleCnt="13"/>
      <dgm:spPr/>
      <dgm:t>
        <a:bodyPr/>
        <a:lstStyle/>
        <a:p>
          <a:endParaRPr lang="en-US"/>
        </a:p>
      </dgm:t>
    </dgm:pt>
    <dgm:pt modelId="{9A574AE9-8FA3-446A-8A93-803AF2F2498C}" type="pres">
      <dgm:prSet presAssocID="{DB7F8B9B-CDCE-4CB7-BF4E-1834E4818143}" presName="node" presStyleLbl="node1" presStyleIdx="11" presStyleCnt="14">
        <dgm:presLayoutVars>
          <dgm:bulletEnabled val="1"/>
        </dgm:presLayoutVars>
      </dgm:prSet>
      <dgm:spPr/>
      <dgm:t>
        <a:bodyPr/>
        <a:lstStyle/>
        <a:p>
          <a:endParaRPr lang="en-US"/>
        </a:p>
      </dgm:t>
    </dgm:pt>
    <dgm:pt modelId="{377F9BDA-73EC-4755-977B-322E2EB1D9CD}" type="pres">
      <dgm:prSet presAssocID="{4850D646-9B18-4D6B-ACD0-E665BB3487E6}" presName="sibTrans" presStyleLbl="sibTrans2D1" presStyleIdx="11" presStyleCnt="13"/>
      <dgm:spPr/>
      <dgm:t>
        <a:bodyPr/>
        <a:lstStyle/>
        <a:p>
          <a:endParaRPr lang="en-US"/>
        </a:p>
      </dgm:t>
    </dgm:pt>
    <dgm:pt modelId="{A056712B-BDED-4781-A641-E005D44BDC26}" type="pres">
      <dgm:prSet presAssocID="{4850D646-9B18-4D6B-ACD0-E665BB3487E6}" presName="connectorText" presStyleLbl="sibTrans2D1" presStyleIdx="11" presStyleCnt="13"/>
      <dgm:spPr/>
      <dgm:t>
        <a:bodyPr/>
        <a:lstStyle/>
        <a:p>
          <a:endParaRPr lang="en-US"/>
        </a:p>
      </dgm:t>
    </dgm:pt>
    <dgm:pt modelId="{67207A89-3B39-48E6-B433-9B788B5BEFBE}" type="pres">
      <dgm:prSet presAssocID="{FAFFB092-5A9A-45A5-BB89-8E93EF1A9D1B}" presName="node" presStyleLbl="node1" presStyleIdx="12" presStyleCnt="14">
        <dgm:presLayoutVars>
          <dgm:bulletEnabled val="1"/>
        </dgm:presLayoutVars>
      </dgm:prSet>
      <dgm:spPr/>
      <dgm:t>
        <a:bodyPr/>
        <a:lstStyle/>
        <a:p>
          <a:endParaRPr lang="en-US"/>
        </a:p>
      </dgm:t>
    </dgm:pt>
    <dgm:pt modelId="{BAFBFA9E-9452-4C95-AEBA-41106097610D}" type="pres">
      <dgm:prSet presAssocID="{3AA2EC40-472A-4FE6-860E-4B074A44E260}" presName="sibTrans" presStyleLbl="sibTrans2D1" presStyleIdx="12" presStyleCnt="13"/>
      <dgm:spPr/>
      <dgm:t>
        <a:bodyPr/>
        <a:lstStyle/>
        <a:p>
          <a:endParaRPr lang="en-US"/>
        </a:p>
      </dgm:t>
    </dgm:pt>
    <dgm:pt modelId="{4F068336-0D4F-4E3A-A02B-C77F6FDCAFD2}" type="pres">
      <dgm:prSet presAssocID="{3AA2EC40-472A-4FE6-860E-4B074A44E260}" presName="connectorText" presStyleLbl="sibTrans2D1" presStyleIdx="12" presStyleCnt="13"/>
      <dgm:spPr/>
      <dgm:t>
        <a:bodyPr/>
        <a:lstStyle/>
        <a:p>
          <a:endParaRPr lang="en-US"/>
        </a:p>
      </dgm:t>
    </dgm:pt>
    <dgm:pt modelId="{5F579A99-9392-4BC6-AEDE-63854DEFCCB8}" type="pres">
      <dgm:prSet presAssocID="{4E91F1B3-31F2-47D7-AA3A-F6AA7CD2355E}" presName="node" presStyleLbl="node1" presStyleIdx="13" presStyleCnt="14">
        <dgm:presLayoutVars>
          <dgm:bulletEnabled val="1"/>
        </dgm:presLayoutVars>
      </dgm:prSet>
      <dgm:spPr/>
      <dgm:t>
        <a:bodyPr/>
        <a:lstStyle/>
        <a:p>
          <a:endParaRPr lang="en-US"/>
        </a:p>
      </dgm:t>
    </dgm:pt>
  </dgm:ptLst>
  <dgm:cxnLst>
    <dgm:cxn modelId="{BB6DA00B-A4C3-4AC7-B0E8-72F5FC6CC777}" type="presOf" srcId="{371BFB57-0C8F-4DC5-BCB4-734B596DF8FB}" destId="{414D752E-EA18-4CD4-8101-EE0F9879D7C1}" srcOrd="0" destOrd="0" presId="urn:microsoft.com/office/officeart/2005/8/layout/process5"/>
    <dgm:cxn modelId="{A49337D0-EB05-4772-9CE7-2B654B68018F}" type="presOf" srcId="{D028D124-1F2B-4910-85E7-C23FEB6FE630}" destId="{3F44DB50-B161-4165-942F-87A5043DF005}" srcOrd="1" destOrd="0" presId="urn:microsoft.com/office/officeart/2005/8/layout/process5"/>
    <dgm:cxn modelId="{80148C7F-6BB0-45D2-AD5D-36706A18A5A1}" type="presOf" srcId="{A5252122-6602-4FB7-A227-F6D6C9F6FDE7}" destId="{5CD04532-A762-42AE-8E14-97DD7E536F12}" srcOrd="1" destOrd="0" presId="urn:microsoft.com/office/officeart/2005/8/layout/process5"/>
    <dgm:cxn modelId="{59DEBD9A-7F14-4381-84AC-C2605BC436C6}" type="presOf" srcId="{42CBF55D-B57E-409C-AD57-C1A02FEC0200}" destId="{552457FF-BA59-4713-A614-72A418DBCC81}" srcOrd="0" destOrd="0" presId="urn:microsoft.com/office/officeart/2005/8/layout/process5"/>
    <dgm:cxn modelId="{01C546F1-DD5D-45A1-9C7E-F4A10D0E6503}" srcId="{4FBD882C-B3B5-49FB-A7E9-DF6EE2BA702D}" destId="{16AD2751-2FFB-439E-BE67-E78B7C760768}" srcOrd="0" destOrd="0" parTransId="{7F5BA3D0-F087-420C-ABF3-62BD1C484A13}" sibTransId="{41AD28BC-1420-4D3F-A7A4-8C809BD592F3}"/>
    <dgm:cxn modelId="{091DAD87-3ECB-43EB-9837-F83940B68946}" srcId="{4FBD882C-B3B5-49FB-A7E9-DF6EE2BA702D}" destId="{4E6C6311-F20B-4A14-BC85-4117CF70A29D}" srcOrd="7" destOrd="0" parTransId="{7F393640-C1A8-4A0D-B74A-7E06DAD43C02}" sibTransId="{A8C4A514-1433-430A-B206-054824DE25A7}"/>
    <dgm:cxn modelId="{0B98C7EE-C0F6-469F-A18A-CDAD3E285749}" type="presOf" srcId="{645CEF73-DB67-400A-B5E8-C3AE39FDA980}" destId="{C996030B-B081-446E-8F66-CF9247F90AAC}" srcOrd="0" destOrd="0" presId="urn:microsoft.com/office/officeart/2005/8/layout/process5"/>
    <dgm:cxn modelId="{B753AD7C-6ECB-4F7E-8DBD-4A542A14464F}" srcId="{4FBD882C-B3B5-49FB-A7E9-DF6EE2BA702D}" destId="{DB7F8B9B-CDCE-4CB7-BF4E-1834E4818143}" srcOrd="11" destOrd="0" parTransId="{B629ECA5-26AE-4F41-A140-DBA445CD9A19}" sibTransId="{4850D646-9B18-4D6B-ACD0-E665BB3487E6}"/>
    <dgm:cxn modelId="{B3C92256-17C4-49AE-BA3A-E5C4AD05625F}" type="presOf" srcId="{A8C4A514-1433-430A-B206-054824DE25A7}" destId="{D909C5FA-3467-4028-A7EE-0EC686B0BC32}" srcOrd="0" destOrd="0" presId="urn:microsoft.com/office/officeart/2005/8/layout/process5"/>
    <dgm:cxn modelId="{51BD5BC2-27F1-41CE-9644-E2022E276D79}" type="presOf" srcId="{7DF2FA35-C164-417A-A41F-B24A39D2FBF5}" destId="{D35D48D0-170C-4D04-A7EA-A5B20679A1A8}" srcOrd="0" destOrd="0" presId="urn:microsoft.com/office/officeart/2005/8/layout/process5"/>
    <dgm:cxn modelId="{B43C6975-49C4-4EFF-9B14-7BCBE56777BA}" type="presOf" srcId="{9D765D01-7CD4-4BFB-8707-646230021A70}" destId="{640FB95B-798B-49E0-BBDF-D7C9728F73CA}" srcOrd="0" destOrd="0" presId="urn:microsoft.com/office/officeart/2005/8/layout/process5"/>
    <dgm:cxn modelId="{F27613E3-CEE6-4406-A34B-FF478852C263}" type="presOf" srcId="{7DF2FA35-C164-417A-A41F-B24A39D2FBF5}" destId="{BD092F21-DFD9-49A8-88A2-33F225AAF534}" srcOrd="1" destOrd="0" presId="urn:microsoft.com/office/officeart/2005/8/layout/process5"/>
    <dgm:cxn modelId="{0A766F0E-481C-4805-9CBD-5E143B126B0A}" srcId="{4FBD882C-B3B5-49FB-A7E9-DF6EE2BA702D}" destId="{E3D32028-D9F3-4497-9DEF-FD6B3A02CA19}" srcOrd="1" destOrd="0" parTransId="{5B996496-7666-41F6-BB45-2464CD0217CB}" sibTransId="{42CBF55D-B57E-409C-AD57-C1A02FEC0200}"/>
    <dgm:cxn modelId="{AFD252F8-893F-4046-AC80-4260BEC25892}" type="presOf" srcId="{37E6C7E4-BD09-4C93-8A53-E5A0054A1763}" destId="{3BE484A8-8A2B-4D88-AC23-6FA36EA07737}" srcOrd="0" destOrd="0" presId="urn:microsoft.com/office/officeart/2005/8/layout/process5"/>
    <dgm:cxn modelId="{AF453E04-CBBA-4C53-BB21-33371E10BCFD}" type="presOf" srcId="{DE251992-5F72-45B7-B7B7-C52526693B91}" destId="{4E526FD3-043E-4120-A696-607CC8F6E973}" srcOrd="1" destOrd="0" presId="urn:microsoft.com/office/officeart/2005/8/layout/process5"/>
    <dgm:cxn modelId="{5AA79315-7E13-40B8-9F54-8523FAD67D31}" type="presOf" srcId="{4850D646-9B18-4D6B-ACD0-E665BB3487E6}" destId="{377F9BDA-73EC-4755-977B-322E2EB1D9CD}" srcOrd="0" destOrd="0" presId="urn:microsoft.com/office/officeart/2005/8/layout/process5"/>
    <dgm:cxn modelId="{BD423618-633C-4043-8AAC-71181070A898}" type="presOf" srcId="{4E91F1B3-31F2-47D7-AA3A-F6AA7CD2355E}" destId="{5F579A99-9392-4BC6-AEDE-63854DEFCCB8}" srcOrd="0" destOrd="0" presId="urn:microsoft.com/office/officeart/2005/8/layout/process5"/>
    <dgm:cxn modelId="{6BAE0CE2-A540-4E8D-BFE2-9A7C3DDD3835}" type="presOf" srcId="{42CBF55D-B57E-409C-AD57-C1A02FEC0200}" destId="{26C27C2D-B263-42E3-BA94-F3806D756453}" srcOrd="1" destOrd="0" presId="urn:microsoft.com/office/officeart/2005/8/layout/process5"/>
    <dgm:cxn modelId="{490FBED6-5712-4FFE-8848-C276EC2ACE1B}" type="presOf" srcId="{9F3905DC-9C4B-4258-8FE0-4F978BB3BAC3}" destId="{ACFFCFF8-04DE-4C73-A912-D1FDE90329AF}" srcOrd="0" destOrd="0" presId="urn:microsoft.com/office/officeart/2005/8/layout/process5"/>
    <dgm:cxn modelId="{31BCC11C-5053-4043-8ADC-FBB576A9FBDD}" srcId="{4FBD882C-B3B5-49FB-A7E9-DF6EE2BA702D}" destId="{FAFFB092-5A9A-45A5-BB89-8E93EF1A9D1B}" srcOrd="12" destOrd="0" parTransId="{DB76E105-35F8-4329-8CD3-4DC40151CA49}" sibTransId="{3AA2EC40-472A-4FE6-860E-4B074A44E260}"/>
    <dgm:cxn modelId="{EB82A840-84C1-40CA-9509-6AAFF3D6C477}" type="presOf" srcId="{41AD28BC-1420-4D3F-A7A4-8C809BD592F3}" destId="{9E8F963E-0E6A-417C-80CD-EF559010A94A}" srcOrd="1" destOrd="0" presId="urn:microsoft.com/office/officeart/2005/8/layout/process5"/>
    <dgm:cxn modelId="{8F5987FE-DC35-42B8-8FC0-B435615EF64A}" type="presOf" srcId="{41AD28BC-1420-4D3F-A7A4-8C809BD592F3}" destId="{C77BCCBF-839C-46A0-8410-D6B673779D48}" srcOrd="0" destOrd="0" presId="urn:microsoft.com/office/officeart/2005/8/layout/process5"/>
    <dgm:cxn modelId="{D8567AFD-90C2-4EB3-A868-59EAF88F248F}" srcId="{4FBD882C-B3B5-49FB-A7E9-DF6EE2BA702D}" destId="{371BFB57-0C8F-4DC5-BCB4-734B596DF8FB}" srcOrd="8" destOrd="0" parTransId="{6A1560E1-2BE7-48E2-905D-CE41D80BB3D0}" sibTransId="{0A9A1394-81B2-442D-810A-8832D1A8D517}"/>
    <dgm:cxn modelId="{F3CB93E2-4CA8-4ACF-AE3E-927DB2077825}" type="presOf" srcId="{3AA2EC40-472A-4FE6-860E-4B074A44E260}" destId="{BAFBFA9E-9452-4C95-AEBA-41106097610D}" srcOrd="0" destOrd="0" presId="urn:microsoft.com/office/officeart/2005/8/layout/process5"/>
    <dgm:cxn modelId="{5FD5DF5C-EFE0-4A2B-A687-32EA5480D86D}" type="presOf" srcId="{FAFFB092-5A9A-45A5-BB89-8E93EF1A9D1B}" destId="{67207A89-3B39-48E6-B433-9B788B5BEFBE}" srcOrd="0" destOrd="0" presId="urn:microsoft.com/office/officeart/2005/8/layout/process5"/>
    <dgm:cxn modelId="{28BEEE7A-0827-4771-9550-40F4FCB53E93}" type="presOf" srcId="{A5252122-6602-4FB7-A227-F6D6C9F6FDE7}" destId="{A4DBEE40-061A-4D60-A2CA-87C3A9D3AED4}" srcOrd="0" destOrd="0" presId="urn:microsoft.com/office/officeart/2005/8/layout/process5"/>
    <dgm:cxn modelId="{1190DB09-AA45-44B8-B502-AAAC00B00D0E}" type="presOf" srcId="{0A9A1394-81B2-442D-810A-8832D1A8D517}" destId="{D7A2ED7D-C297-4858-9EFC-72666A8002D3}" srcOrd="0" destOrd="0" presId="urn:microsoft.com/office/officeart/2005/8/layout/process5"/>
    <dgm:cxn modelId="{530EAE1F-8B24-45AF-9511-BE46E42B131B}" type="presOf" srcId="{290C4734-0626-4A4B-976E-FD3B4C7F937D}" destId="{6E900A40-BB52-455D-A5D3-7E5FBCE50D99}" srcOrd="0" destOrd="0" presId="urn:microsoft.com/office/officeart/2005/8/layout/process5"/>
    <dgm:cxn modelId="{5A1A08C0-FE16-4E81-B025-DFBEEDB6D057}" type="presOf" srcId="{3AA2EC40-472A-4FE6-860E-4B074A44E260}" destId="{4F068336-0D4F-4E3A-A02B-C77F6FDCAFD2}" srcOrd="1" destOrd="0" presId="urn:microsoft.com/office/officeart/2005/8/layout/process5"/>
    <dgm:cxn modelId="{56527AB7-84D0-40D7-BB4A-FEDF774C604E}" srcId="{4FBD882C-B3B5-49FB-A7E9-DF6EE2BA702D}" destId="{645CEF73-DB67-400A-B5E8-C3AE39FDA980}" srcOrd="10" destOrd="0" parTransId="{DD955291-CEB4-4578-B6F7-9390BE942E1E}" sibTransId="{A5252122-6602-4FB7-A227-F6D6C9F6FDE7}"/>
    <dgm:cxn modelId="{2C4ECC38-AB99-4319-B162-1D30A828C9FD}" type="presOf" srcId="{253C1F84-8E48-4C05-9D6F-124D314C037B}" destId="{C4D6E2FC-7C6A-4D3C-99A9-040E454D940C}" srcOrd="0" destOrd="0" presId="urn:microsoft.com/office/officeart/2005/8/layout/process5"/>
    <dgm:cxn modelId="{793DF435-D5AB-4E75-948A-35D0942BB947}" srcId="{4FBD882C-B3B5-49FB-A7E9-DF6EE2BA702D}" destId="{05D98237-6602-4AAC-8030-C9815FF04F56}" srcOrd="3" destOrd="0" parTransId="{C33480BB-F350-488A-9891-CC3965DFEB7B}" sibTransId="{DE251992-5F72-45B7-B7B7-C52526693B91}"/>
    <dgm:cxn modelId="{4927FAC7-103C-45EC-A1A8-7ABB4E209932}" srcId="{4FBD882C-B3B5-49FB-A7E9-DF6EE2BA702D}" destId="{BA04A4A5-AFCB-4BA0-BB9D-C6C324406350}" srcOrd="6" destOrd="0" parTransId="{E77D8CEF-B11F-430C-AC5D-1C28191DD34A}" sibTransId="{43F65133-29C7-4715-AA47-E1C3D2E33A2A}"/>
    <dgm:cxn modelId="{F8E45103-FA14-4C0B-BA93-EA8F5D880A56}" type="presOf" srcId="{16AD2751-2FFB-439E-BE67-E78B7C760768}" destId="{0EB9EE48-AE4D-4C16-A664-DE448CBF8754}" srcOrd="0" destOrd="0" presId="urn:microsoft.com/office/officeart/2005/8/layout/process5"/>
    <dgm:cxn modelId="{9E782877-F827-4173-AA16-66DC03065BF8}" type="presOf" srcId="{DE251992-5F72-45B7-B7B7-C52526693B91}" destId="{C620A2A2-03B4-4E55-8BE4-38D0709E6879}" srcOrd="0" destOrd="0" presId="urn:microsoft.com/office/officeart/2005/8/layout/process5"/>
    <dgm:cxn modelId="{2697B15D-21FA-4441-915A-41D6B5C5F136}" type="presOf" srcId="{4E6C6311-F20B-4A14-BC85-4117CF70A29D}" destId="{DF84F47F-5C39-471E-98AD-581320D56160}" srcOrd="0" destOrd="0" presId="urn:microsoft.com/office/officeart/2005/8/layout/process5"/>
    <dgm:cxn modelId="{D7549129-2B9A-4FF4-9583-C39E0C8B1CDD}" type="presOf" srcId="{D028D124-1F2B-4910-85E7-C23FEB6FE630}" destId="{BD4F39BE-9229-4C00-9660-BB1E713B4ABB}" srcOrd="0" destOrd="0" presId="urn:microsoft.com/office/officeart/2005/8/layout/process5"/>
    <dgm:cxn modelId="{6416C2B9-DC1F-41B1-ADCD-2A26E0222632}" type="presOf" srcId="{BA04A4A5-AFCB-4BA0-BB9D-C6C324406350}" destId="{D4BB12F5-C32C-425E-AC7B-E86059AB0A61}" srcOrd="0" destOrd="0" presId="urn:microsoft.com/office/officeart/2005/8/layout/process5"/>
    <dgm:cxn modelId="{C1FA92D5-1234-4EBE-89AB-F1C8CC003624}" type="presOf" srcId="{BF3850AB-ADA2-4ABA-98B6-CF4120526C92}" destId="{B81E4FF1-2E11-4AE0-AB48-286C985FA086}" srcOrd="1" destOrd="0" presId="urn:microsoft.com/office/officeart/2005/8/layout/process5"/>
    <dgm:cxn modelId="{07B0794E-A289-4DA7-B454-049B8A36F61F}" type="presOf" srcId="{9D765D01-7CD4-4BFB-8707-646230021A70}" destId="{DDC53FAC-AE7A-4E1F-B9B1-E3CC16731CC7}" srcOrd="1" destOrd="0" presId="urn:microsoft.com/office/officeart/2005/8/layout/process5"/>
    <dgm:cxn modelId="{28D427BA-CB8F-47E2-8A16-1B345C9C68B8}" srcId="{4FBD882C-B3B5-49FB-A7E9-DF6EE2BA702D}" destId="{37E6C7E4-BD09-4C93-8A53-E5A0054A1763}" srcOrd="5" destOrd="0" parTransId="{FA81D5A0-C24D-4762-8309-9679AECD0CE2}" sibTransId="{BF3850AB-ADA2-4ABA-98B6-CF4120526C92}"/>
    <dgm:cxn modelId="{BDF7FA9A-6AAB-4CD8-B2D2-E768E0E38C50}" type="presOf" srcId="{43F65133-29C7-4715-AA47-E1C3D2E33A2A}" destId="{5B6C126C-C6D1-4A17-B2BE-203B02439D72}" srcOrd="0" destOrd="0" presId="urn:microsoft.com/office/officeart/2005/8/layout/process5"/>
    <dgm:cxn modelId="{301D21BB-53F5-49BB-89BC-8FF8F4458E9C}" srcId="{4FBD882C-B3B5-49FB-A7E9-DF6EE2BA702D}" destId="{253C1F84-8E48-4C05-9D6F-124D314C037B}" srcOrd="2" destOrd="0" parTransId="{72FEEE85-BD54-4F08-B423-609AF365158E}" sibTransId="{D028D124-1F2B-4910-85E7-C23FEB6FE630}"/>
    <dgm:cxn modelId="{76711D8C-028C-47BE-A0D9-4ED4BB4C8891}" type="presOf" srcId="{DB7F8B9B-CDCE-4CB7-BF4E-1834E4818143}" destId="{9A574AE9-8FA3-446A-8A93-803AF2F2498C}" srcOrd="0" destOrd="0" presId="urn:microsoft.com/office/officeart/2005/8/layout/process5"/>
    <dgm:cxn modelId="{C41F3652-55BF-48C2-BC8D-71C160230C0E}" srcId="{4FBD882C-B3B5-49FB-A7E9-DF6EE2BA702D}" destId="{290C4734-0626-4A4B-976E-FD3B4C7F937D}" srcOrd="4" destOrd="0" parTransId="{CBDCE58B-ADE8-47E3-BC07-E857C68C542C}" sibTransId="{9D765D01-7CD4-4BFB-8707-646230021A70}"/>
    <dgm:cxn modelId="{AD7C3976-D178-43B3-B0B3-CCB97C6FCEE7}" type="presOf" srcId="{4FBD882C-B3B5-49FB-A7E9-DF6EE2BA702D}" destId="{87001B94-ED7C-4565-ADDB-8EE3B0A6C405}" srcOrd="0" destOrd="0" presId="urn:microsoft.com/office/officeart/2005/8/layout/process5"/>
    <dgm:cxn modelId="{74613512-C660-4515-887B-F7E088F0EC6A}" type="presOf" srcId="{E3D32028-D9F3-4497-9DEF-FD6B3A02CA19}" destId="{A13D28E8-B89E-4714-A5DF-291C157B091C}" srcOrd="0" destOrd="0" presId="urn:microsoft.com/office/officeart/2005/8/layout/process5"/>
    <dgm:cxn modelId="{2D95E02D-4286-4FFF-BD43-A32B0E769D65}" srcId="{4FBD882C-B3B5-49FB-A7E9-DF6EE2BA702D}" destId="{9F3905DC-9C4B-4258-8FE0-4F978BB3BAC3}" srcOrd="9" destOrd="0" parTransId="{7A91F3E1-DC6D-40CA-B288-DD81E30B10E1}" sibTransId="{7DF2FA35-C164-417A-A41F-B24A39D2FBF5}"/>
    <dgm:cxn modelId="{24C5AF92-A57E-4DDD-AB05-4A7D695E49D9}" type="presOf" srcId="{4850D646-9B18-4D6B-ACD0-E665BB3487E6}" destId="{A056712B-BDED-4781-A641-E005D44BDC26}" srcOrd="1" destOrd="0" presId="urn:microsoft.com/office/officeart/2005/8/layout/process5"/>
    <dgm:cxn modelId="{CA3961CD-E631-4F67-9C3D-F3AD06C820FB}" type="presOf" srcId="{A8C4A514-1433-430A-B206-054824DE25A7}" destId="{BD82EC56-F61C-493E-AFB9-BB1054A20E67}" srcOrd="1" destOrd="0" presId="urn:microsoft.com/office/officeart/2005/8/layout/process5"/>
    <dgm:cxn modelId="{857A6D54-5829-4F41-B3E6-F169CAD3B121}" type="presOf" srcId="{BF3850AB-ADA2-4ABA-98B6-CF4120526C92}" destId="{B04C10FF-ABB9-45A5-83DE-7BFD03BC614F}" srcOrd="0" destOrd="0" presId="urn:microsoft.com/office/officeart/2005/8/layout/process5"/>
    <dgm:cxn modelId="{BF76AF4D-B4A0-4B49-89D5-2073241D6CF1}" type="presOf" srcId="{43F65133-29C7-4715-AA47-E1C3D2E33A2A}" destId="{027F7E8D-71B6-4B27-A2F7-2176DD1C2B34}" srcOrd="1" destOrd="0" presId="urn:microsoft.com/office/officeart/2005/8/layout/process5"/>
    <dgm:cxn modelId="{CEEF8976-73B9-4C93-8D50-7B773DBB8393}" type="presOf" srcId="{0A9A1394-81B2-442D-810A-8832D1A8D517}" destId="{6AE7E024-85C0-4681-B353-E9D6A0D49E00}" srcOrd="1" destOrd="0" presId="urn:microsoft.com/office/officeart/2005/8/layout/process5"/>
    <dgm:cxn modelId="{AFF8FE8F-9AD6-4ABA-A03B-EC6C43E81233}" type="presOf" srcId="{05D98237-6602-4AAC-8030-C9815FF04F56}" destId="{0F728961-26C4-4E58-95CA-E571B569162A}" srcOrd="0" destOrd="0" presId="urn:microsoft.com/office/officeart/2005/8/layout/process5"/>
    <dgm:cxn modelId="{4A2F7280-A5E3-4D16-9B0E-CF66AF087288}" srcId="{4FBD882C-B3B5-49FB-A7E9-DF6EE2BA702D}" destId="{4E91F1B3-31F2-47D7-AA3A-F6AA7CD2355E}" srcOrd="13" destOrd="0" parTransId="{13252A05-1D77-4DDA-A6C0-D3674A80CB1F}" sibTransId="{12D83A02-DD71-42F2-B85E-E1DCE56D8543}"/>
    <dgm:cxn modelId="{F4C15C90-5955-43DE-8907-3CD395D0901B}" type="presParOf" srcId="{87001B94-ED7C-4565-ADDB-8EE3B0A6C405}" destId="{0EB9EE48-AE4D-4C16-A664-DE448CBF8754}" srcOrd="0" destOrd="0" presId="urn:microsoft.com/office/officeart/2005/8/layout/process5"/>
    <dgm:cxn modelId="{BAF005C7-2097-4C06-A476-F95B8C93112E}" type="presParOf" srcId="{87001B94-ED7C-4565-ADDB-8EE3B0A6C405}" destId="{C77BCCBF-839C-46A0-8410-D6B673779D48}" srcOrd="1" destOrd="0" presId="urn:microsoft.com/office/officeart/2005/8/layout/process5"/>
    <dgm:cxn modelId="{92F657EB-7DE8-4F57-956C-3B937A381705}" type="presParOf" srcId="{C77BCCBF-839C-46A0-8410-D6B673779D48}" destId="{9E8F963E-0E6A-417C-80CD-EF559010A94A}" srcOrd="0" destOrd="0" presId="urn:microsoft.com/office/officeart/2005/8/layout/process5"/>
    <dgm:cxn modelId="{4A15D411-3D91-4842-A584-64521DCD5B43}" type="presParOf" srcId="{87001B94-ED7C-4565-ADDB-8EE3B0A6C405}" destId="{A13D28E8-B89E-4714-A5DF-291C157B091C}" srcOrd="2" destOrd="0" presId="urn:microsoft.com/office/officeart/2005/8/layout/process5"/>
    <dgm:cxn modelId="{2F3FCCAD-7E34-49BA-A21D-81A44CD2E0B5}" type="presParOf" srcId="{87001B94-ED7C-4565-ADDB-8EE3B0A6C405}" destId="{552457FF-BA59-4713-A614-72A418DBCC81}" srcOrd="3" destOrd="0" presId="urn:microsoft.com/office/officeart/2005/8/layout/process5"/>
    <dgm:cxn modelId="{7DC9038A-8B66-4EBF-8375-4294EAD805D1}" type="presParOf" srcId="{552457FF-BA59-4713-A614-72A418DBCC81}" destId="{26C27C2D-B263-42E3-BA94-F3806D756453}" srcOrd="0" destOrd="0" presId="urn:microsoft.com/office/officeart/2005/8/layout/process5"/>
    <dgm:cxn modelId="{D338CF24-8F39-4261-AC53-119CFABDCEC5}" type="presParOf" srcId="{87001B94-ED7C-4565-ADDB-8EE3B0A6C405}" destId="{C4D6E2FC-7C6A-4D3C-99A9-040E454D940C}" srcOrd="4" destOrd="0" presId="urn:microsoft.com/office/officeart/2005/8/layout/process5"/>
    <dgm:cxn modelId="{46D2F4CE-00BC-463B-8844-8535BF9B7F2C}" type="presParOf" srcId="{87001B94-ED7C-4565-ADDB-8EE3B0A6C405}" destId="{BD4F39BE-9229-4C00-9660-BB1E713B4ABB}" srcOrd="5" destOrd="0" presId="urn:microsoft.com/office/officeart/2005/8/layout/process5"/>
    <dgm:cxn modelId="{DBFD9E38-4FCC-4515-8D35-DE4E216B7D49}" type="presParOf" srcId="{BD4F39BE-9229-4C00-9660-BB1E713B4ABB}" destId="{3F44DB50-B161-4165-942F-87A5043DF005}" srcOrd="0" destOrd="0" presId="urn:microsoft.com/office/officeart/2005/8/layout/process5"/>
    <dgm:cxn modelId="{9F70199F-D666-4EC3-A5B3-37C56DA15307}" type="presParOf" srcId="{87001B94-ED7C-4565-ADDB-8EE3B0A6C405}" destId="{0F728961-26C4-4E58-95CA-E571B569162A}" srcOrd="6" destOrd="0" presId="urn:microsoft.com/office/officeart/2005/8/layout/process5"/>
    <dgm:cxn modelId="{2D271ED4-9BF2-45C1-9410-83662541F975}" type="presParOf" srcId="{87001B94-ED7C-4565-ADDB-8EE3B0A6C405}" destId="{C620A2A2-03B4-4E55-8BE4-38D0709E6879}" srcOrd="7" destOrd="0" presId="urn:microsoft.com/office/officeart/2005/8/layout/process5"/>
    <dgm:cxn modelId="{707E8F6C-A949-4306-A025-4B3D39DFD386}" type="presParOf" srcId="{C620A2A2-03B4-4E55-8BE4-38D0709E6879}" destId="{4E526FD3-043E-4120-A696-607CC8F6E973}" srcOrd="0" destOrd="0" presId="urn:microsoft.com/office/officeart/2005/8/layout/process5"/>
    <dgm:cxn modelId="{7B6BF39E-C08C-4045-8044-9F6F93E201EE}" type="presParOf" srcId="{87001B94-ED7C-4565-ADDB-8EE3B0A6C405}" destId="{6E900A40-BB52-455D-A5D3-7E5FBCE50D99}" srcOrd="8" destOrd="0" presId="urn:microsoft.com/office/officeart/2005/8/layout/process5"/>
    <dgm:cxn modelId="{14F3E006-CE7E-48C8-8F24-FA937F09FB6B}" type="presParOf" srcId="{87001B94-ED7C-4565-ADDB-8EE3B0A6C405}" destId="{640FB95B-798B-49E0-BBDF-D7C9728F73CA}" srcOrd="9" destOrd="0" presId="urn:microsoft.com/office/officeart/2005/8/layout/process5"/>
    <dgm:cxn modelId="{FE8E6D8E-CDE3-4C6B-B9CC-C9D6AC16F59C}" type="presParOf" srcId="{640FB95B-798B-49E0-BBDF-D7C9728F73CA}" destId="{DDC53FAC-AE7A-4E1F-B9B1-E3CC16731CC7}" srcOrd="0" destOrd="0" presId="urn:microsoft.com/office/officeart/2005/8/layout/process5"/>
    <dgm:cxn modelId="{21D24829-5C9B-4229-801C-E69CA99381BB}" type="presParOf" srcId="{87001B94-ED7C-4565-ADDB-8EE3B0A6C405}" destId="{3BE484A8-8A2B-4D88-AC23-6FA36EA07737}" srcOrd="10" destOrd="0" presId="urn:microsoft.com/office/officeart/2005/8/layout/process5"/>
    <dgm:cxn modelId="{DBA9F28D-C065-466B-95F0-08C13E21EA9C}" type="presParOf" srcId="{87001B94-ED7C-4565-ADDB-8EE3B0A6C405}" destId="{B04C10FF-ABB9-45A5-83DE-7BFD03BC614F}" srcOrd="11" destOrd="0" presId="urn:microsoft.com/office/officeart/2005/8/layout/process5"/>
    <dgm:cxn modelId="{725DE9E2-DBD2-4C3E-A01A-270400FC3F2A}" type="presParOf" srcId="{B04C10FF-ABB9-45A5-83DE-7BFD03BC614F}" destId="{B81E4FF1-2E11-4AE0-AB48-286C985FA086}" srcOrd="0" destOrd="0" presId="urn:microsoft.com/office/officeart/2005/8/layout/process5"/>
    <dgm:cxn modelId="{E2138C2E-9ADC-4351-AB5E-069C43538AF8}" type="presParOf" srcId="{87001B94-ED7C-4565-ADDB-8EE3B0A6C405}" destId="{D4BB12F5-C32C-425E-AC7B-E86059AB0A61}" srcOrd="12" destOrd="0" presId="urn:microsoft.com/office/officeart/2005/8/layout/process5"/>
    <dgm:cxn modelId="{EF1E3D71-A5F5-4257-9272-67A87D4DBCD0}" type="presParOf" srcId="{87001B94-ED7C-4565-ADDB-8EE3B0A6C405}" destId="{5B6C126C-C6D1-4A17-B2BE-203B02439D72}" srcOrd="13" destOrd="0" presId="urn:microsoft.com/office/officeart/2005/8/layout/process5"/>
    <dgm:cxn modelId="{CDC65AF0-CB36-4400-95F2-C204C3F9B071}" type="presParOf" srcId="{5B6C126C-C6D1-4A17-B2BE-203B02439D72}" destId="{027F7E8D-71B6-4B27-A2F7-2176DD1C2B34}" srcOrd="0" destOrd="0" presId="urn:microsoft.com/office/officeart/2005/8/layout/process5"/>
    <dgm:cxn modelId="{BAED9B75-6034-4744-8610-63942677E881}" type="presParOf" srcId="{87001B94-ED7C-4565-ADDB-8EE3B0A6C405}" destId="{DF84F47F-5C39-471E-98AD-581320D56160}" srcOrd="14" destOrd="0" presId="urn:microsoft.com/office/officeart/2005/8/layout/process5"/>
    <dgm:cxn modelId="{FF34470C-D8D5-470D-8DCA-F712F2A9DEC9}" type="presParOf" srcId="{87001B94-ED7C-4565-ADDB-8EE3B0A6C405}" destId="{D909C5FA-3467-4028-A7EE-0EC686B0BC32}" srcOrd="15" destOrd="0" presId="urn:microsoft.com/office/officeart/2005/8/layout/process5"/>
    <dgm:cxn modelId="{3BC4CC9D-770C-4739-9330-76ED854D8DAC}" type="presParOf" srcId="{D909C5FA-3467-4028-A7EE-0EC686B0BC32}" destId="{BD82EC56-F61C-493E-AFB9-BB1054A20E67}" srcOrd="0" destOrd="0" presId="urn:microsoft.com/office/officeart/2005/8/layout/process5"/>
    <dgm:cxn modelId="{28B60E0A-27EF-4842-AD8E-BFCB485569A8}" type="presParOf" srcId="{87001B94-ED7C-4565-ADDB-8EE3B0A6C405}" destId="{414D752E-EA18-4CD4-8101-EE0F9879D7C1}" srcOrd="16" destOrd="0" presId="urn:microsoft.com/office/officeart/2005/8/layout/process5"/>
    <dgm:cxn modelId="{8310882B-94A8-4D8A-8DFC-DED5BDF29D70}" type="presParOf" srcId="{87001B94-ED7C-4565-ADDB-8EE3B0A6C405}" destId="{D7A2ED7D-C297-4858-9EFC-72666A8002D3}" srcOrd="17" destOrd="0" presId="urn:microsoft.com/office/officeart/2005/8/layout/process5"/>
    <dgm:cxn modelId="{BB066A05-7F04-4856-9E7B-4706C56AA637}" type="presParOf" srcId="{D7A2ED7D-C297-4858-9EFC-72666A8002D3}" destId="{6AE7E024-85C0-4681-B353-E9D6A0D49E00}" srcOrd="0" destOrd="0" presId="urn:microsoft.com/office/officeart/2005/8/layout/process5"/>
    <dgm:cxn modelId="{ED969D3C-9238-4915-BBEA-5DA24C45B97D}" type="presParOf" srcId="{87001B94-ED7C-4565-ADDB-8EE3B0A6C405}" destId="{ACFFCFF8-04DE-4C73-A912-D1FDE90329AF}" srcOrd="18" destOrd="0" presId="urn:microsoft.com/office/officeart/2005/8/layout/process5"/>
    <dgm:cxn modelId="{6BB37CDB-8533-4085-8D2B-489A1DEA2352}" type="presParOf" srcId="{87001B94-ED7C-4565-ADDB-8EE3B0A6C405}" destId="{D35D48D0-170C-4D04-A7EA-A5B20679A1A8}" srcOrd="19" destOrd="0" presId="urn:microsoft.com/office/officeart/2005/8/layout/process5"/>
    <dgm:cxn modelId="{6CD5634E-D122-4C07-B9E4-85F00F2CF8ED}" type="presParOf" srcId="{D35D48D0-170C-4D04-A7EA-A5B20679A1A8}" destId="{BD092F21-DFD9-49A8-88A2-33F225AAF534}" srcOrd="0" destOrd="0" presId="urn:microsoft.com/office/officeart/2005/8/layout/process5"/>
    <dgm:cxn modelId="{4523EAC3-EF7C-4954-988B-6C67D896D222}" type="presParOf" srcId="{87001B94-ED7C-4565-ADDB-8EE3B0A6C405}" destId="{C996030B-B081-446E-8F66-CF9247F90AAC}" srcOrd="20" destOrd="0" presId="urn:microsoft.com/office/officeart/2005/8/layout/process5"/>
    <dgm:cxn modelId="{A1B93ECD-A110-46D3-B6E1-DC7D0AF1E551}" type="presParOf" srcId="{87001B94-ED7C-4565-ADDB-8EE3B0A6C405}" destId="{A4DBEE40-061A-4D60-A2CA-87C3A9D3AED4}" srcOrd="21" destOrd="0" presId="urn:microsoft.com/office/officeart/2005/8/layout/process5"/>
    <dgm:cxn modelId="{E77036DF-F575-4C18-A1ED-E83FD3198D04}" type="presParOf" srcId="{A4DBEE40-061A-4D60-A2CA-87C3A9D3AED4}" destId="{5CD04532-A762-42AE-8E14-97DD7E536F12}" srcOrd="0" destOrd="0" presId="urn:microsoft.com/office/officeart/2005/8/layout/process5"/>
    <dgm:cxn modelId="{B306678E-9C4E-41AB-BF43-8BE86EE855E8}" type="presParOf" srcId="{87001B94-ED7C-4565-ADDB-8EE3B0A6C405}" destId="{9A574AE9-8FA3-446A-8A93-803AF2F2498C}" srcOrd="22" destOrd="0" presId="urn:microsoft.com/office/officeart/2005/8/layout/process5"/>
    <dgm:cxn modelId="{6F2D6239-ED93-4C21-AA8A-5F6409B5C1E2}" type="presParOf" srcId="{87001B94-ED7C-4565-ADDB-8EE3B0A6C405}" destId="{377F9BDA-73EC-4755-977B-322E2EB1D9CD}" srcOrd="23" destOrd="0" presId="urn:microsoft.com/office/officeart/2005/8/layout/process5"/>
    <dgm:cxn modelId="{CB3EAFAB-C104-4C92-8A05-2F39B7F29E37}" type="presParOf" srcId="{377F9BDA-73EC-4755-977B-322E2EB1D9CD}" destId="{A056712B-BDED-4781-A641-E005D44BDC26}" srcOrd="0" destOrd="0" presId="urn:microsoft.com/office/officeart/2005/8/layout/process5"/>
    <dgm:cxn modelId="{46536441-05FE-4B26-A9F6-7CE02FD4BD90}" type="presParOf" srcId="{87001B94-ED7C-4565-ADDB-8EE3B0A6C405}" destId="{67207A89-3B39-48E6-B433-9B788B5BEFBE}" srcOrd="24" destOrd="0" presId="urn:microsoft.com/office/officeart/2005/8/layout/process5"/>
    <dgm:cxn modelId="{C17AC161-0DED-4F61-BCF9-4E6874E3C81D}" type="presParOf" srcId="{87001B94-ED7C-4565-ADDB-8EE3B0A6C405}" destId="{BAFBFA9E-9452-4C95-AEBA-41106097610D}" srcOrd="25" destOrd="0" presId="urn:microsoft.com/office/officeart/2005/8/layout/process5"/>
    <dgm:cxn modelId="{866435B2-7745-49C4-8B96-963892A794F1}" type="presParOf" srcId="{BAFBFA9E-9452-4C95-AEBA-41106097610D}" destId="{4F068336-0D4F-4E3A-A02B-C77F6FDCAFD2}" srcOrd="0" destOrd="0" presId="urn:microsoft.com/office/officeart/2005/8/layout/process5"/>
    <dgm:cxn modelId="{FC0C2E89-14CC-48F5-967C-EE50A0BF4DBA}" type="presParOf" srcId="{87001B94-ED7C-4565-ADDB-8EE3B0A6C405}" destId="{5F579A99-9392-4BC6-AEDE-63854DEFCCB8}" srcOrd="2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B9EE48-AE4D-4C16-A664-DE448CBF8754}">
      <dsp:nvSpPr>
        <dsp:cNvPr id="0" name=""/>
        <dsp:cNvSpPr/>
      </dsp:nvSpPr>
      <dsp:spPr>
        <a:xfrm>
          <a:off x="309785" y="520"/>
          <a:ext cx="1566044" cy="9396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1. Government appoints Focal Point(s)</a:t>
          </a:r>
          <a:endParaRPr lang="en-US" sz="1200" b="0" kern="1200" dirty="0"/>
        </a:p>
      </dsp:txBody>
      <dsp:txXfrm>
        <a:off x="309785" y="520"/>
        <a:ext cx="1566044" cy="939626"/>
      </dsp:txXfrm>
    </dsp:sp>
    <dsp:sp modelId="{C77BCCBF-839C-46A0-8410-D6B673779D48}">
      <dsp:nvSpPr>
        <dsp:cNvPr id="0" name=""/>
        <dsp:cNvSpPr/>
      </dsp:nvSpPr>
      <dsp:spPr>
        <a:xfrm>
          <a:off x="2013641" y="276144"/>
          <a:ext cx="332001" cy="3883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a:off x="2013641" y="276144"/>
        <a:ext cx="332001" cy="388378"/>
      </dsp:txXfrm>
    </dsp:sp>
    <dsp:sp modelId="{A13D28E8-B89E-4714-A5DF-291C157B091C}">
      <dsp:nvSpPr>
        <dsp:cNvPr id="0" name=""/>
        <dsp:cNvSpPr/>
      </dsp:nvSpPr>
      <dsp:spPr>
        <a:xfrm>
          <a:off x="2502247" y="520"/>
          <a:ext cx="1566044" cy="939626"/>
        </a:xfrm>
        <a:prstGeom prst="roundRect">
          <a:avLst>
            <a:gd name="adj" fmla="val 10000"/>
          </a:avLst>
        </a:prstGeom>
        <a:solidFill>
          <a:schemeClr val="accent5">
            <a:hueOff val="65277"/>
            <a:satOff val="904"/>
            <a:lumOff val="-25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2. REC and Government launch process</a:t>
          </a:r>
          <a:endParaRPr lang="en-US" sz="1200" b="0" kern="1200" dirty="0"/>
        </a:p>
      </dsp:txBody>
      <dsp:txXfrm>
        <a:off x="2502247" y="520"/>
        <a:ext cx="1566044" cy="939626"/>
      </dsp:txXfrm>
    </dsp:sp>
    <dsp:sp modelId="{552457FF-BA59-4713-A614-72A418DBCC81}">
      <dsp:nvSpPr>
        <dsp:cNvPr id="0" name=""/>
        <dsp:cNvSpPr/>
      </dsp:nvSpPr>
      <dsp:spPr>
        <a:xfrm>
          <a:off x="4206103" y="276144"/>
          <a:ext cx="332001" cy="388378"/>
        </a:xfrm>
        <a:prstGeom prst="rightArrow">
          <a:avLst>
            <a:gd name="adj1" fmla="val 60000"/>
            <a:gd name="adj2" fmla="val 50000"/>
          </a:avLst>
        </a:prstGeom>
        <a:solidFill>
          <a:schemeClr val="accent5">
            <a:hueOff val="70717"/>
            <a:satOff val="979"/>
            <a:lumOff val="-27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a:off x="4206103" y="276144"/>
        <a:ext cx="332001" cy="388378"/>
      </dsp:txXfrm>
    </dsp:sp>
    <dsp:sp modelId="{C4D6E2FC-7C6A-4D3C-99A9-040E454D940C}">
      <dsp:nvSpPr>
        <dsp:cNvPr id="0" name=""/>
        <dsp:cNvSpPr/>
      </dsp:nvSpPr>
      <dsp:spPr>
        <a:xfrm>
          <a:off x="4694709" y="520"/>
          <a:ext cx="1566044" cy="939626"/>
        </a:xfrm>
        <a:prstGeom prst="roundRect">
          <a:avLst>
            <a:gd name="adj" fmla="val 10000"/>
          </a:avLst>
        </a:prstGeom>
        <a:solidFill>
          <a:schemeClr val="accent5">
            <a:hueOff val="130555"/>
            <a:satOff val="1807"/>
            <a:lumOff val="-50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3. Country Steering and Technical Committee</a:t>
          </a:r>
          <a:endParaRPr lang="en-US" sz="1200" b="0" kern="1200" dirty="0"/>
        </a:p>
      </dsp:txBody>
      <dsp:txXfrm>
        <a:off x="4694709" y="520"/>
        <a:ext cx="1566044" cy="939626"/>
      </dsp:txXfrm>
    </dsp:sp>
    <dsp:sp modelId="{BD4F39BE-9229-4C00-9660-BB1E713B4ABB}">
      <dsp:nvSpPr>
        <dsp:cNvPr id="0" name=""/>
        <dsp:cNvSpPr/>
      </dsp:nvSpPr>
      <dsp:spPr>
        <a:xfrm>
          <a:off x="6398565" y="276144"/>
          <a:ext cx="332001" cy="388378"/>
        </a:xfrm>
        <a:prstGeom prst="rightArrow">
          <a:avLst>
            <a:gd name="adj1" fmla="val 60000"/>
            <a:gd name="adj2" fmla="val 50000"/>
          </a:avLst>
        </a:prstGeom>
        <a:solidFill>
          <a:schemeClr val="accent5">
            <a:hueOff val="141434"/>
            <a:satOff val="1958"/>
            <a:lumOff val="-54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a:off x="6398565" y="276144"/>
        <a:ext cx="332001" cy="388378"/>
      </dsp:txXfrm>
    </dsp:sp>
    <dsp:sp modelId="{0F728961-26C4-4E58-95CA-E571B569162A}">
      <dsp:nvSpPr>
        <dsp:cNvPr id="0" name=""/>
        <dsp:cNvSpPr/>
      </dsp:nvSpPr>
      <dsp:spPr>
        <a:xfrm>
          <a:off x="6887171" y="520"/>
          <a:ext cx="1566044" cy="939626"/>
        </a:xfrm>
        <a:prstGeom prst="roundRect">
          <a:avLst>
            <a:gd name="adj" fmla="val 10000"/>
          </a:avLst>
        </a:prstGeom>
        <a:solidFill>
          <a:schemeClr val="accent5">
            <a:hueOff val="195832"/>
            <a:satOff val="2711"/>
            <a:lumOff val="-75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4. Cabinet Memo and Endorsement</a:t>
          </a:r>
        </a:p>
      </dsp:txBody>
      <dsp:txXfrm>
        <a:off x="6887171" y="520"/>
        <a:ext cx="1566044" cy="939626"/>
      </dsp:txXfrm>
    </dsp:sp>
    <dsp:sp modelId="{C620A2A2-03B4-4E55-8BE4-38D0709E6879}">
      <dsp:nvSpPr>
        <dsp:cNvPr id="0" name=""/>
        <dsp:cNvSpPr/>
      </dsp:nvSpPr>
      <dsp:spPr>
        <a:xfrm rot="5400000">
          <a:off x="7504192" y="1049770"/>
          <a:ext cx="332001" cy="388378"/>
        </a:xfrm>
        <a:prstGeom prst="rightArrow">
          <a:avLst>
            <a:gd name="adj1" fmla="val 60000"/>
            <a:gd name="adj2" fmla="val 50000"/>
          </a:avLst>
        </a:prstGeom>
        <a:solidFill>
          <a:schemeClr val="accent5">
            <a:hueOff val="212151"/>
            <a:satOff val="2937"/>
            <a:lumOff val="-8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rot="5400000">
        <a:off x="7504192" y="1049770"/>
        <a:ext cx="332001" cy="388378"/>
      </dsp:txXfrm>
    </dsp:sp>
    <dsp:sp modelId="{6E900A40-BB52-455D-A5D3-7E5FBCE50D99}">
      <dsp:nvSpPr>
        <dsp:cNvPr id="0" name=""/>
        <dsp:cNvSpPr/>
      </dsp:nvSpPr>
      <dsp:spPr>
        <a:xfrm>
          <a:off x="6887171" y="1566564"/>
          <a:ext cx="1566044" cy="939626"/>
        </a:xfrm>
        <a:prstGeom prst="roundRect">
          <a:avLst>
            <a:gd name="adj" fmla="val 10000"/>
          </a:avLst>
        </a:prstGeom>
        <a:solidFill>
          <a:schemeClr val="accent5">
            <a:hueOff val="261110"/>
            <a:satOff val="3615"/>
            <a:lumOff val="-100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5. Stocktaking,  Growth, Invest. Analysis</a:t>
          </a:r>
          <a:endParaRPr lang="en-US" sz="1200" b="0" kern="1200" dirty="0"/>
        </a:p>
      </dsp:txBody>
      <dsp:txXfrm>
        <a:off x="6887171" y="1566564"/>
        <a:ext cx="1566044" cy="939626"/>
      </dsp:txXfrm>
    </dsp:sp>
    <dsp:sp modelId="{640FB95B-798B-49E0-BBDF-D7C9728F73CA}">
      <dsp:nvSpPr>
        <dsp:cNvPr id="0" name=""/>
        <dsp:cNvSpPr/>
      </dsp:nvSpPr>
      <dsp:spPr>
        <a:xfrm rot="10800000">
          <a:off x="6417357" y="1842188"/>
          <a:ext cx="332001" cy="388378"/>
        </a:xfrm>
        <a:prstGeom prst="rightArrow">
          <a:avLst>
            <a:gd name="adj1" fmla="val 60000"/>
            <a:gd name="adj2" fmla="val 50000"/>
          </a:avLst>
        </a:prstGeom>
        <a:solidFill>
          <a:schemeClr val="accent5">
            <a:hueOff val="282869"/>
            <a:satOff val="3916"/>
            <a:lumOff val="-108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rot="10800000">
        <a:off x="6417357" y="1842188"/>
        <a:ext cx="332001" cy="388378"/>
      </dsp:txXfrm>
    </dsp:sp>
    <dsp:sp modelId="{3BE484A8-8A2B-4D88-AC23-6FA36EA07737}">
      <dsp:nvSpPr>
        <dsp:cNvPr id="0" name=""/>
        <dsp:cNvSpPr/>
      </dsp:nvSpPr>
      <dsp:spPr>
        <a:xfrm>
          <a:off x="4694709" y="1566564"/>
          <a:ext cx="1566044" cy="939626"/>
        </a:xfrm>
        <a:prstGeom prst="roundRect">
          <a:avLst>
            <a:gd name="adj" fmla="val 10000"/>
          </a:avLst>
        </a:prstGeom>
        <a:solidFill>
          <a:schemeClr val="accent5">
            <a:hueOff val="326387"/>
            <a:satOff val="4518"/>
            <a:lumOff val="-125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6. Drafting of Country CAADP Compact</a:t>
          </a:r>
          <a:endParaRPr lang="en-US" sz="1200" b="0" kern="1200" dirty="0"/>
        </a:p>
      </dsp:txBody>
      <dsp:txXfrm>
        <a:off x="4694709" y="1566564"/>
        <a:ext cx="1566044" cy="939626"/>
      </dsp:txXfrm>
    </dsp:sp>
    <dsp:sp modelId="{B04C10FF-ABB9-45A5-83DE-7BFD03BC614F}">
      <dsp:nvSpPr>
        <dsp:cNvPr id="0" name=""/>
        <dsp:cNvSpPr/>
      </dsp:nvSpPr>
      <dsp:spPr>
        <a:xfrm rot="10800000">
          <a:off x="4177735" y="1832614"/>
          <a:ext cx="332001" cy="388378"/>
        </a:xfrm>
        <a:prstGeom prst="rightArrow">
          <a:avLst>
            <a:gd name="adj1" fmla="val 60000"/>
            <a:gd name="adj2" fmla="val 50000"/>
          </a:avLst>
        </a:prstGeom>
        <a:solidFill>
          <a:schemeClr val="accent5">
            <a:hueOff val="353586"/>
            <a:satOff val="4895"/>
            <a:lumOff val="-135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rot="10800000">
        <a:off x="4177735" y="1832614"/>
        <a:ext cx="332001" cy="388378"/>
      </dsp:txXfrm>
    </dsp:sp>
    <dsp:sp modelId="{D4BB12F5-C32C-425E-AC7B-E86059AB0A61}">
      <dsp:nvSpPr>
        <dsp:cNvPr id="0" name=""/>
        <dsp:cNvSpPr/>
      </dsp:nvSpPr>
      <dsp:spPr>
        <a:xfrm>
          <a:off x="2502247" y="1566564"/>
          <a:ext cx="1566044" cy="939626"/>
        </a:xfrm>
        <a:prstGeom prst="roundRect">
          <a:avLst>
            <a:gd name="adj" fmla="val 10000"/>
          </a:avLst>
        </a:prstGeom>
        <a:solidFill>
          <a:schemeClr val="accent5">
            <a:hueOff val="391664"/>
            <a:satOff val="5422"/>
            <a:lumOff val="-15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7. Roundtable Signing of Compact</a:t>
          </a:r>
          <a:endParaRPr lang="en-US" sz="1200" b="0" kern="1200" dirty="0"/>
        </a:p>
      </dsp:txBody>
      <dsp:txXfrm>
        <a:off x="2502247" y="1566564"/>
        <a:ext cx="1566044" cy="939626"/>
      </dsp:txXfrm>
    </dsp:sp>
    <dsp:sp modelId="{5B6C126C-C6D1-4A17-B2BE-203B02439D72}">
      <dsp:nvSpPr>
        <dsp:cNvPr id="0" name=""/>
        <dsp:cNvSpPr/>
      </dsp:nvSpPr>
      <dsp:spPr>
        <a:xfrm rot="10800000">
          <a:off x="2032434" y="1775371"/>
          <a:ext cx="332001" cy="388378"/>
        </a:xfrm>
        <a:prstGeom prst="rightArrow">
          <a:avLst>
            <a:gd name="adj1" fmla="val 60000"/>
            <a:gd name="adj2" fmla="val 50000"/>
          </a:avLst>
        </a:prstGeom>
        <a:solidFill>
          <a:schemeClr val="accent5">
            <a:hueOff val="424303"/>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dirty="0"/>
        </a:p>
      </dsp:txBody>
      <dsp:txXfrm rot="10800000">
        <a:off x="2032434" y="1775371"/>
        <a:ext cx="332001" cy="388378"/>
      </dsp:txXfrm>
    </dsp:sp>
    <dsp:sp modelId="{DF84F47F-5C39-471E-98AD-581320D56160}">
      <dsp:nvSpPr>
        <dsp:cNvPr id="0" name=""/>
        <dsp:cNvSpPr/>
      </dsp:nvSpPr>
      <dsp:spPr>
        <a:xfrm>
          <a:off x="309785" y="1566564"/>
          <a:ext cx="1566044" cy="939626"/>
        </a:xfrm>
        <a:prstGeom prst="roundRect">
          <a:avLst>
            <a:gd name="adj" fmla="val 10000"/>
          </a:avLst>
        </a:prstGeom>
        <a:solidFill>
          <a:schemeClr val="accent5">
            <a:hueOff val="456942"/>
            <a:satOff val="6326"/>
            <a:lumOff val="-17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8. Elaboration of detailed investment plans</a:t>
          </a:r>
          <a:endParaRPr lang="en-US" sz="1200" b="0" kern="1200" dirty="0"/>
        </a:p>
      </dsp:txBody>
      <dsp:txXfrm>
        <a:off x="309785" y="1566564"/>
        <a:ext cx="1566044" cy="939626"/>
      </dsp:txXfrm>
    </dsp:sp>
    <dsp:sp modelId="{D909C5FA-3467-4028-A7EE-0EC686B0BC32}">
      <dsp:nvSpPr>
        <dsp:cNvPr id="0" name=""/>
        <dsp:cNvSpPr/>
      </dsp:nvSpPr>
      <dsp:spPr>
        <a:xfrm rot="5400000">
          <a:off x="926807" y="2615814"/>
          <a:ext cx="332001" cy="388378"/>
        </a:xfrm>
        <a:prstGeom prst="rightArrow">
          <a:avLst>
            <a:gd name="adj1" fmla="val 60000"/>
            <a:gd name="adj2" fmla="val 50000"/>
          </a:avLst>
        </a:prstGeom>
        <a:solidFill>
          <a:schemeClr val="accent5">
            <a:hueOff val="495020"/>
            <a:satOff val="6853"/>
            <a:lumOff val="-189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926807" y="2615814"/>
        <a:ext cx="332001" cy="388378"/>
      </dsp:txXfrm>
    </dsp:sp>
    <dsp:sp modelId="{414D752E-EA18-4CD4-8101-EE0F9879D7C1}">
      <dsp:nvSpPr>
        <dsp:cNvPr id="0" name=""/>
        <dsp:cNvSpPr/>
      </dsp:nvSpPr>
      <dsp:spPr>
        <a:xfrm>
          <a:off x="309785" y="3132608"/>
          <a:ext cx="1566044" cy="939626"/>
        </a:xfrm>
        <a:prstGeom prst="roundRect">
          <a:avLst>
            <a:gd name="adj" fmla="val 10000"/>
          </a:avLst>
        </a:prstGeom>
        <a:solidFill>
          <a:schemeClr val="accent5">
            <a:hueOff val="522219"/>
            <a:satOff val="7230"/>
            <a:lumOff val="-20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9. Post compact review meeting and validation of investment plans</a:t>
          </a:r>
          <a:endParaRPr lang="en-US" sz="1200" b="0" kern="1200" dirty="0"/>
        </a:p>
      </dsp:txBody>
      <dsp:txXfrm>
        <a:off x="309785" y="3132608"/>
        <a:ext cx="1566044" cy="939626"/>
      </dsp:txXfrm>
    </dsp:sp>
    <dsp:sp modelId="{D7A2ED7D-C297-4858-9EFC-72666A8002D3}">
      <dsp:nvSpPr>
        <dsp:cNvPr id="0" name=""/>
        <dsp:cNvSpPr/>
      </dsp:nvSpPr>
      <dsp:spPr>
        <a:xfrm>
          <a:off x="2013641" y="3408232"/>
          <a:ext cx="332001" cy="388378"/>
        </a:xfrm>
        <a:prstGeom prst="rightArrow">
          <a:avLst>
            <a:gd name="adj1" fmla="val 60000"/>
            <a:gd name="adj2" fmla="val 50000"/>
          </a:avLst>
        </a:prstGeom>
        <a:solidFill>
          <a:schemeClr val="accent5">
            <a:hueOff val="565737"/>
            <a:satOff val="7832"/>
            <a:lumOff val="-216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013641" y="3408232"/>
        <a:ext cx="332001" cy="388378"/>
      </dsp:txXfrm>
    </dsp:sp>
    <dsp:sp modelId="{ACFFCFF8-04DE-4C73-A912-D1FDE90329AF}">
      <dsp:nvSpPr>
        <dsp:cNvPr id="0" name=""/>
        <dsp:cNvSpPr/>
      </dsp:nvSpPr>
      <dsp:spPr>
        <a:xfrm>
          <a:off x="2502247" y="3132608"/>
          <a:ext cx="1566044" cy="939626"/>
        </a:xfrm>
        <a:prstGeom prst="roundRect">
          <a:avLst>
            <a:gd name="adj" fmla="val 10000"/>
          </a:avLst>
        </a:prstGeom>
        <a:solidFill>
          <a:schemeClr val="accent5">
            <a:hueOff val="587496"/>
            <a:satOff val="8133"/>
            <a:lumOff val="-225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10. Agreement on financing plan, financing instruments, and annual review mechanism</a:t>
          </a:r>
          <a:endParaRPr lang="en-US" sz="1200" b="0" kern="1200" dirty="0"/>
        </a:p>
      </dsp:txBody>
      <dsp:txXfrm>
        <a:off x="2502247" y="3132608"/>
        <a:ext cx="1566044" cy="939626"/>
      </dsp:txXfrm>
    </dsp:sp>
    <dsp:sp modelId="{D35D48D0-170C-4D04-A7EA-A5B20679A1A8}">
      <dsp:nvSpPr>
        <dsp:cNvPr id="0" name=""/>
        <dsp:cNvSpPr/>
      </dsp:nvSpPr>
      <dsp:spPr>
        <a:xfrm>
          <a:off x="4206103" y="3408232"/>
          <a:ext cx="332001" cy="388378"/>
        </a:xfrm>
        <a:prstGeom prst="rightArrow">
          <a:avLst>
            <a:gd name="adj1" fmla="val 60000"/>
            <a:gd name="adj2" fmla="val 50000"/>
          </a:avLst>
        </a:prstGeom>
        <a:solidFill>
          <a:schemeClr val="accent5">
            <a:hueOff val="636454"/>
            <a:satOff val="8811"/>
            <a:lumOff val="-24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206103" y="3408232"/>
        <a:ext cx="332001" cy="388378"/>
      </dsp:txXfrm>
    </dsp:sp>
    <dsp:sp modelId="{C996030B-B081-446E-8F66-CF9247F90AAC}">
      <dsp:nvSpPr>
        <dsp:cNvPr id="0" name=""/>
        <dsp:cNvSpPr/>
      </dsp:nvSpPr>
      <dsp:spPr>
        <a:xfrm>
          <a:off x="4694709" y="3132608"/>
          <a:ext cx="1566044" cy="939626"/>
        </a:xfrm>
        <a:prstGeom prst="roundRect">
          <a:avLst>
            <a:gd name="adj" fmla="val 10000"/>
          </a:avLst>
        </a:prstGeom>
        <a:solidFill>
          <a:schemeClr val="accent5">
            <a:hueOff val="652774"/>
            <a:satOff val="9037"/>
            <a:lumOff val="-250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11. Operational design and other technical studies and assessment for program execution</a:t>
          </a:r>
          <a:endParaRPr lang="en-US" sz="1200" b="0" kern="1200" dirty="0"/>
        </a:p>
      </dsp:txBody>
      <dsp:txXfrm>
        <a:off x="4694709" y="3132608"/>
        <a:ext cx="1566044" cy="939626"/>
      </dsp:txXfrm>
    </dsp:sp>
    <dsp:sp modelId="{A4DBEE40-061A-4D60-A2CA-87C3A9D3AED4}">
      <dsp:nvSpPr>
        <dsp:cNvPr id="0" name=""/>
        <dsp:cNvSpPr/>
      </dsp:nvSpPr>
      <dsp:spPr>
        <a:xfrm>
          <a:off x="6398565" y="3408232"/>
          <a:ext cx="332001" cy="388378"/>
        </a:xfrm>
        <a:prstGeom prst="rightArrow">
          <a:avLst>
            <a:gd name="adj1" fmla="val 60000"/>
            <a:gd name="adj2" fmla="val 50000"/>
          </a:avLst>
        </a:prstGeom>
        <a:solidFill>
          <a:schemeClr val="accent5">
            <a:hueOff val="707172"/>
            <a:satOff val="9790"/>
            <a:lumOff val="-271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6398565" y="3408232"/>
        <a:ext cx="332001" cy="388378"/>
      </dsp:txXfrm>
    </dsp:sp>
    <dsp:sp modelId="{9A574AE9-8FA3-446A-8A93-803AF2F2498C}">
      <dsp:nvSpPr>
        <dsp:cNvPr id="0" name=""/>
        <dsp:cNvSpPr/>
      </dsp:nvSpPr>
      <dsp:spPr>
        <a:xfrm>
          <a:off x="6887171" y="3132608"/>
          <a:ext cx="1566044" cy="939626"/>
        </a:xfrm>
        <a:prstGeom prst="roundRect">
          <a:avLst>
            <a:gd name="adj" fmla="val 10000"/>
          </a:avLst>
        </a:prstGeom>
        <a:solidFill>
          <a:schemeClr val="accent5">
            <a:hueOff val="718051"/>
            <a:satOff val="9941"/>
            <a:lumOff val="-275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12. Execution of new investment programs</a:t>
          </a:r>
          <a:endParaRPr lang="en-US" sz="1200" b="0" kern="1200" dirty="0"/>
        </a:p>
      </dsp:txBody>
      <dsp:txXfrm>
        <a:off x="6887171" y="3132608"/>
        <a:ext cx="1566044" cy="939626"/>
      </dsp:txXfrm>
    </dsp:sp>
    <dsp:sp modelId="{377F9BDA-73EC-4755-977B-322E2EB1D9CD}">
      <dsp:nvSpPr>
        <dsp:cNvPr id="0" name=""/>
        <dsp:cNvSpPr/>
      </dsp:nvSpPr>
      <dsp:spPr>
        <a:xfrm rot="5400000">
          <a:off x="7504192" y="4181858"/>
          <a:ext cx="332001" cy="388378"/>
        </a:xfrm>
        <a:prstGeom prst="rightArrow">
          <a:avLst>
            <a:gd name="adj1" fmla="val 60000"/>
            <a:gd name="adj2" fmla="val 50000"/>
          </a:avLst>
        </a:prstGeom>
        <a:solidFill>
          <a:schemeClr val="accent5">
            <a:hueOff val="777889"/>
            <a:satOff val="10769"/>
            <a:lumOff val="-298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7504192" y="4181858"/>
        <a:ext cx="332001" cy="388378"/>
      </dsp:txXfrm>
    </dsp:sp>
    <dsp:sp modelId="{67207A89-3B39-48E6-B433-9B788B5BEFBE}">
      <dsp:nvSpPr>
        <dsp:cNvPr id="0" name=""/>
        <dsp:cNvSpPr/>
      </dsp:nvSpPr>
      <dsp:spPr>
        <a:xfrm>
          <a:off x="6887171" y="4698652"/>
          <a:ext cx="1566044" cy="939626"/>
        </a:xfrm>
        <a:prstGeom prst="roundRect">
          <a:avLst>
            <a:gd name="adj" fmla="val 10000"/>
          </a:avLst>
        </a:prstGeom>
        <a:solidFill>
          <a:schemeClr val="accent5">
            <a:hueOff val="783329"/>
            <a:satOff val="10844"/>
            <a:lumOff val="-300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13. First annual review meeting</a:t>
          </a:r>
          <a:endParaRPr lang="en-US" sz="1200" b="0" kern="1200" dirty="0"/>
        </a:p>
      </dsp:txBody>
      <dsp:txXfrm>
        <a:off x="6887171" y="4698652"/>
        <a:ext cx="1566044" cy="939626"/>
      </dsp:txXfrm>
    </dsp:sp>
    <dsp:sp modelId="{BAFBFA9E-9452-4C95-AEBA-41106097610D}">
      <dsp:nvSpPr>
        <dsp:cNvPr id="0" name=""/>
        <dsp:cNvSpPr/>
      </dsp:nvSpPr>
      <dsp:spPr>
        <a:xfrm rot="10800000">
          <a:off x="6417357" y="4974276"/>
          <a:ext cx="332001" cy="388378"/>
        </a:xfrm>
        <a:prstGeom prst="rightArrow">
          <a:avLst>
            <a:gd name="adj1" fmla="val 60000"/>
            <a:gd name="adj2" fmla="val 50000"/>
          </a:avLst>
        </a:prstGeom>
        <a:solidFill>
          <a:schemeClr val="accent5">
            <a:hueOff val="84860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6417357" y="4974276"/>
        <a:ext cx="332001" cy="388378"/>
      </dsp:txXfrm>
    </dsp:sp>
    <dsp:sp modelId="{5F579A99-9392-4BC6-AEDE-63854DEFCCB8}">
      <dsp:nvSpPr>
        <dsp:cNvPr id="0" name=""/>
        <dsp:cNvSpPr/>
      </dsp:nvSpPr>
      <dsp:spPr>
        <a:xfrm>
          <a:off x="4694709" y="4698652"/>
          <a:ext cx="1566044" cy="939626"/>
        </a:xfrm>
        <a:prstGeom prst="roundRect">
          <a:avLst>
            <a:gd name="adj" fmla="val 10000"/>
          </a:avLst>
        </a:prstGeom>
        <a:solidFill>
          <a:schemeClr val="accent5">
            <a:hueOff val="84860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14. Second annual review meeting</a:t>
          </a:r>
          <a:endParaRPr lang="en-US" sz="1200" b="0" kern="1200" dirty="0"/>
        </a:p>
      </dsp:txBody>
      <dsp:txXfrm>
        <a:off x="4694709" y="4698652"/>
        <a:ext cx="1566044" cy="9396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0.13542</cdr:x>
      <cdr:y>0.375</cdr:y>
    </cdr:from>
    <cdr:to>
      <cdr:x>0.95625</cdr:x>
      <cdr:y>0.37847</cdr:y>
    </cdr:to>
    <cdr:sp macro="" textlink="">
      <cdr:nvSpPr>
        <cdr:cNvPr id="3" name="Straight Connector 2"/>
        <cdr:cNvSpPr/>
      </cdr:nvSpPr>
      <cdr:spPr>
        <a:xfrm xmlns:a="http://schemas.openxmlformats.org/drawingml/2006/main" flipV="1">
          <a:off x="619125" y="1028700"/>
          <a:ext cx="3752850" cy="9525"/>
        </a:xfrm>
        <a:prstGeom xmlns:a="http://schemas.openxmlformats.org/drawingml/2006/main" prst="line">
          <a:avLst/>
        </a:prstGeom>
        <a:ln xmlns:a="http://schemas.openxmlformats.org/drawingml/2006/main" w="15875">
          <a:solidFill>
            <a:srgbClr val="002A1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0.34167</cdr:x>
      <cdr:y>0.30208</cdr:y>
    </cdr:from>
    <cdr:to>
      <cdr:x>0.55208</cdr:x>
      <cdr:y>0.36111</cdr:y>
    </cdr:to>
    <cdr:sp macro="" textlink="">
      <cdr:nvSpPr>
        <cdr:cNvPr id="4" name="TextBox 3"/>
        <cdr:cNvSpPr txBox="1"/>
      </cdr:nvSpPr>
      <cdr:spPr>
        <a:xfrm xmlns:a="http://schemas.openxmlformats.org/drawingml/2006/main">
          <a:off x="1562100" y="828675"/>
          <a:ext cx="962025" cy="1619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10%</a:t>
          </a:r>
          <a:r>
            <a:rPr lang="en-US" sz="1100" baseline="0"/>
            <a:t> Target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ADC54-AB67-48B4-AFDE-EDF99DAD798B}" type="datetimeFigureOut">
              <a:rPr lang="en-US" smtClean="0"/>
              <a:pPr/>
              <a:t>2/28/2011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F82E7-4CD2-4DF8-BE06-C081C69DC7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9F82E7-4CD2-4DF8-BE06-C081C69DC73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an </a:t>
            </a:r>
            <a:r>
              <a:rPr lang="en-US" dirty="0" err="1" smtClean="0"/>
              <a:t>africa</a:t>
            </a:r>
            <a:r>
              <a:rPr lang="en-US" dirty="0" smtClean="0"/>
              <a:t>-wide network that informs and guides design</a:t>
            </a:r>
            <a:r>
              <a:rPr lang="en-US" baseline="0" dirty="0" smtClean="0"/>
              <a:t> and implementation of CAADP.</a:t>
            </a:r>
          </a:p>
          <a:p>
            <a:endParaRPr lang="en-US" baseline="0" dirty="0" smtClean="0"/>
          </a:p>
          <a:p>
            <a:r>
              <a:rPr lang="en-US" baseline="0" dirty="0" smtClean="0"/>
              <a:t>Provide evidence based information, stats, to allow peer review, </a:t>
            </a:r>
            <a:r>
              <a:rPr lang="en-US" baseline="0" dirty="0" err="1" smtClean="0"/>
              <a:t>benchmakring</a:t>
            </a:r>
            <a:r>
              <a:rPr lang="en-US" baseline="0" dirty="0" smtClean="0"/>
              <a:t> and M&amp;E</a:t>
            </a:r>
            <a:endParaRPr lang="en-US" dirty="0"/>
          </a:p>
        </p:txBody>
      </p:sp>
      <p:sp>
        <p:nvSpPr>
          <p:cNvPr id="4" name="Slide Number Placeholder 3"/>
          <p:cNvSpPr>
            <a:spLocks noGrp="1"/>
          </p:cNvSpPr>
          <p:nvPr>
            <p:ph type="sldNum" sz="quarter" idx="10"/>
          </p:nvPr>
        </p:nvSpPr>
        <p:spPr/>
        <p:txBody>
          <a:bodyPr/>
          <a:lstStyle/>
          <a:p>
            <a:fld id="{529F82E7-4CD2-4DF8-BE06-C081C69DC73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FW is based on this</a:t>
            </a:r>
            <a:r>
              <a:rPr lang="en-US" baseline="0" dirty="0" smtClean="0"/>
              <a:t> casual framework. Idea is to regularly monitor the processes to track progress and adjust if necessary.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Critical part of CAADP is that it is a framework</a:t>
            </a:r>
            <a:r>
              <a:rPr lang="en-US" baseline="0" dirty="0" smtClean="0"/>
              <a:t> for mobilizing resources for agriculture and it’s associated areas and that there are many processes that lead to this. All have to be monitored and tracked and adjusted (if necessary).  </a:t>
            </a:r>
          </a:p>
          <a:p>
            <a:endParaRPr lang="en-US" baseline="0" dirty="0" smtClean="0"/>
          </a:p>
          <a:p>
            <a:endParaRPr lang="en-US" baseline="0" dirty="0" smtClean="0"/>
          </a:p>
          <a:p>
            <a:r>
              <a:rPr lang="en-US" baseline="0" dirty="0" smtClean="0"/>
              <a:t>3 levels here:</a:t>
            </a:r>
          </a:p>
          <a:p>
            <a:pPr marL="228600" indent="-228600">
              <a:buAutoNum type="arabicPeriod"/>
            </a:pPr>
            <a:r>
              <a:rPr lang="en-US" baseline="0" dirty="0" smtClean="0"/>
              <a:t>From bottom up – casual chain assumption</a:t>
            </a:r>
          </a:p>
          <a:p>
            <a:pPr marL="228600" indent="-228600">
              <a:buAutoNum type="arabicPeriod"/>
            </a:pPr>
            <a:r>
              <a:rPr lang="en-US" baseline="0" dirty="0" smtClean="0"/>
              <a:t>Same approach is mirrored in approach to indicators</a:t>
            </a:r>
          </a:p>
          <a:p>
            <a:pPr marL="228600" indent="-228600">
              <a:buAutoNum type="arabicPeriod"/>
            </a:pPr>
            <a:r>
              <a:rPr lang="en-US" baseline="0" dirty="0" smtClean="0"/>
              <a:t>National-</a:t>
            </a:r>
            <a:r>
              <a:rPr lang="en-US" baseline="0" dirty="0" err="1" smtClean="0"/>
              <a:t>glboal</a:t>
            </a:r>
            <a:r>
              <a:rPr lang="en-US" baseline="0" dirty="0" smtClean="0"/>
              <a:t> – geographic tiers</a:t>
            </a:r>
          </a:p>
          <a:p>
            <a:endParaRPr lang="en-US" baseline="0" dirty="0" smtClean="0"/>
          </a:p>
          <a:p>
            <a:r>
              <a:rPr lang="en-US" baseline="0" dirty="0" smtClean="0"/>
              <a:t>Also to bring cohesion across the different monitoring going on by the APRM, the pillar’s own work and the MAF by capturing different levels and interactions. </a:t>
            </a:r>
          </a:p>
          <a:p>
            <a:endParaRPr lang="en-US" baseline="0" dirty="0" smtClean="0"/>
          </a:p>
          <a:p>
            <a:r>
              <a:rPr lang="en-US" baseline="0" dirty="0" smtClean="0"/>
              <a:t>Also in compliance with CAADPs calls for peer review/mutual review at continental, regional and national levels.</a:t>
            </a:r>
            <a:endParaRPr lang="en-US" dirty="0"/>
          </a:p>
        </p:txBody>
      </p:sp>
      <p:sp>
        <p:nvSpPr>
          <p:cNvPr id="4" name="Slide Number Placeholder 3"/>
          <p:cNvSpPr>
            <a:spLocks noGrp="1"/>
          </p:cNvSpPr>
          <p:nvPr>
            <p:ph type="sldNum" sz="quarter" idx="10"/>
          </p:nvPr>
        </p:nvSpPr>
        <p:spPr/>
        <p:txBody>
          <a:bodyPr/>
          <a:lstStyle/>
          <a:p>
            <a:fld id="{234829BC-12DA-400A-9531-E51D06AB816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4829BC-12DA-400A-9531-E51D06AB816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9F82E7-4CD2-4DF8-BE06-C081C69DC73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2C9404-47CF-4012-8DC5-AF86508DDF66}"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9F82E7-4CD2-4DF8-BE06-C081C69DC73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Notes: * within 1 percentage point of target. Countries are considered to be on track in figure above according to the most recent average method. If marked with ** then country is only on track under long-term average method . *** only has data availability for one series and not the other.</a:t>
            </a:r>
            <a:r>
              <a:rPr lang="en-US" dirty="0" smtClean="0"/>
              <a:t> </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Countries marked with ** indicate</a:t>
            </a:r>
            <a:r>
              <a:rPr lang="en-US" sz="1200" kern="1200" baseline="0" dirty="0" smtClean="0">
                <a:solidFill>
                  <a:schemeClr val="tx1"/>
                </a:solidFill>
                <a:latin typeface="+mn-lt"/>
                <a:ea typeface="+mn-ea"/>
                <a:cs typeface="+mn-cs"/>
              </a:rPr>
              <a:t> that they were on track under long-term, but fell off when a shorter term method of calculating the average was used. In some cases, due to data availability, but in most due to a slowing in rate of decline or an increase – problematic.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234829BC-12DA-400A-9531-E51D06AB816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main objective of the CAADP country SAKSS is to provide strategic knowledge products (particularly relating to monitoring and evaluation) to facilitate better policy design and implementation that ensure successful implementation of the country’s agricultural sector investment plan.</a:t>
            </a:r>
          </a:p>
          <a:p>
            <a:endParaRPr lang="en-US" dirty="0"/>
          </a:p>
        </p:txBody>
      </p:sp>
      <p:sp>
        <p:nvSpPr>
          <p:cNvPr id="4" name="Slide Number Placeholder 3"/>
          <p:cNvSpPr>
            <a:spLocks noGrp="1"/>
          </p:cNvSpPr>
          <p:nvPr>
            <p:ph type="sldNum" sz="quarter" idx="10"/>
          </p:nvPr>
        </p:nvSpPr>
        <p:spPr/>
        <p:txBody>
          <a:bodyPr/>
          <a:lstStyle/>
          <a:p>
            <a:fld id="{234829BC-12DA-400A-9531-E51D06AB816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3" descr="WMAP_WRL"/>
          <p:cNvPicPr>
            <a:picLocks noChangeAspect="1" noChangeArrowheads="1"/>
          </p:cNvPicPr>
          <p:nvPr/>
        </p:nvPicPr>
        <p:blipFill>
          <a:blip r:embed="rId3" cstate="print"/>
          <a:srcRect/>
          <a:stretch>
            <a:fillRect/>
          </a:stretch>
        </p:blipFill>
        <p:spPr bwMode="auto">
          <a:xfrm>
            <a:off x="2057400" y="1295400"/>
            <a:ext cx="6248400" cy="4044950"/>
          </a:xfrm>
          <a:prstGeom prst="rect">
            <a:avLst/>
          </a:prstGeom>
          <a:noFill/>
          <a:ln w="9525">
            <a:noFill/>
            <a:miter lim="800000"/>
            <a:headEnd/>
            <a:tailEnd/>
          </a:ln>
        </p:spPr>
      </p:pic>
      <p:sp>
        <p:nvSpPr>
          <p:cNvPr id="5" name="Line 31"/>
          <p:cNvSpPr>
            <a:spLocks noChangeShapeType="1"/>
          </p:cNvSpPr>
          <p:nvPr/>
        </p:nvSpPr>
        <p:spPr bwMode="auto">
          <a:xfrm>
            <a:off x="2514600" y="3429000"/>
            <a:ext cx="5410200" cy="0"/>
          </a:xfrm>
          <a:prstGeom prst="line">
            <a:avLst/>
          </a:prstGeom>
          <a:noFill/>
          <a:ln w="44450">
            <a:solidFill>
              <a:srgbClr val="C0B430"/>
            </a:solidFill>
            <a:round/>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6" name="Rectangle 37"/>
          <p:cNvSpPr>
            <a:spLocks noChangeArrowheads="1"/>
          </p:cNvSpPr>
          <p:nvPr/>
        </p:nvSpPr>
        <p:spPr bwMode="auto">
          <a:xfrm>
            <a:off x="0" y="0"/>
            <a:ext cx="1295400" cy="6858000"/>
          </a:xfrm>
          <a:prstGeom prst="rect">
            <a:avLst/>
          </a:prstGeom>
          <a:gradFill rotWithShape="0">
            <a:gsLst>
              <a:gs pos="0">
                <a:srgbClr val="E7EAB2"/>
              </a:gs>
              <a:gs pos="100000">
                <a:srgbClr val="00493A"/>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grpSp>
        <p:nvGrpSpPr>
          <p:cNvPr id="2" name="Group 44"/>
          <p:cNvGrpSpPr>
            <a:grpSpLocks/>
          </p:cNvGrpSpPr>
          <p:nvPr/>
        </p:nvGrpSpPr>
        <p:grpSpPr bwMode="auto">
          <a:xfrm>
            <a:off x="304800" y="457200"/>
            <a:ext cx="762000" cy="985838"/>
            <a:chOff x="192" y="288"/>
            <a:chExt cx="480" cy="621"/>
          </a:xfrm>
        </p:grpSpPr>
        <p:graphicFrame>
          <p:nvGraphicFramePr>
            <p:cNvPr id="8" name="Object 39"/>
            <p:cNvGraphicFramePr>
              <a:graphicFrameLocks noChangeAspect="1"/>
            </p:cNvGraphicFramePr>
            <p:nvPr/>
          </p:nvGraphicFramePr>
          <p:xfrm>
            <a:off x="240" y="288"/>
            <a:ext cx="336" cy="444"/>
          </p:xfrm>
          <a:graphic>
            <a:graphicData uri="http://schemas.openxmlformats.org/presentationml/2006/ole">
              <p:oleObj spid="_x0000_s2050" name="CorelDRAW" r:id="rId4" imgW="841320" imgH="1159560" progId="">
                <p:embed/>
              </p:oleObj>
            </a:graphicData>
          </a:graphic>
        </p:graphicFrame>
        <p:sp>
          <p:nvSpPr>
            <p:cNvPr id="9" name="Text Box 40"/>
            <p:cNvSpPr txBox="1">
              <a:spLocks noChangeArrowheads="1"/>
            </p:cNvSpPr>
            <p:nvPr/>
          </p:nvSpPr>
          <p:spPr bwMode="auto">
            <a:xfrm>
              <a:off x="192" y="697"/>
              <a:ext cx="480" cy="2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600">
                  <a:solidFill>
                    <a:srgbClr val="006600"/>
                  </a:solidFill>
                  <a:latin typeface="Arial" charset="0"/>
                </a:rPr>
                <a:t>IFPRI</a:t>
              </a:r>
            </a:p>
          </p:txBody>
        </p:sp>
      </p:grpSp>
      <p:sp>
        <p:nvSpPr>
          <p:cNvPr id="10" name="Text Box 41"/>
          <p:cNvSpPr txBox="1">
            <a:spLocks noChangeArrowheads="1"/>
          </p:cNvSpPr>
          <p:nvPr/>
        </p:nvSpPr>
        <p:spPr bwMode="auto">
          <a:xfrm>
            <a:off x="304800" y="6324600"/>
            <a:ext cx="4251325" cy="27463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a:solidFill>
                  <a:srgbClr val="C6B42A"/>
                </a:solidFill>
                <a:latin typeface="Arial" charset="0"/>
              </a:rPr>
              <a:t>INTERNATIONAL FOOD </a:t>
            </a:r>
            <a:r>
              <a:rPr lang="en-US" sz="1200">
                <a:solidFill>
                  <a:srgbClr val="C0B430"/>
                </a:solidFill>
                <a:latin typeface="Arial" charset="0"/>
              </a:rPr>
              <a:t>POLICY</a:t>
            </a:r>
            <a:r>
              <a:rPr lang="en-US" sz="1200">
                <a:solidFill>
                  <a:srgbClr val="C6B42A"/>
                </a:solidFill>
                <a:latin typeface="Arial" charset="0"/>
              </a:rPr>
              <a:t> RESEARCH INSTITUTE</a:t>
            </a:r>
          </a:p>
        </p:txBody>
      </p:sp>
      <p:sp>
        <p:nvSpPr>
          <p:cNvPr id="11" name="Line 42"/>
          <p:cNvSpPr>
            <a:spLocks noChangeShapeType="1"/>
          </p:cNvSpPr>
          <p:nvPr/>
        </p:nvSpPr>
        <p:spPr bwMode="auto">
          <a:xfrm>
            <a:off x="381000" y="6248400"/>
            <a:ext cx="8382000" cy="0"/>
          </a:xfrm>
          <a:prstGeom prst="line">
            <a:avLst/>
          </a:prstGeom>
          <a:noFill/>
          <a:ln w="25400">
            <a:solidFill>
              <a:srgbClr val="C0B430"/>
            </a:solidFill>
            <a:round/>
            <a:headEnd/>
            <a:tailEnd/>
          </a:ln>
          <a:effectLst/>
        </p:spPr>
        <p:txBody>
          <a:bodyPr/>
          <a:lstStyle/>
          <a:p>
            <a:pPr fontAlgn="base">
              <a:spcBef>
                <a:spcPct val="0"/>
              </a:spcBef>
              <a:spcAft>
                <a:spcPct val="0"/>
              </a:spcAft>
              <a:defRPr/>
            </a:pPr>
            <a:endParaRPr lang="en-US">
              <a:solidFill>
                <a:srgbClr val="000000"/>
              </a:solidFill>
              <a:latin typeface="Arial" charset="0"/>
            </a:endParaRPr>
          </a:p>
        </p:txBody>
      </p:sp>
      <p:sp>
        <p:nvSpPr>
          <p:cNvPr id="4121" name="Rectangle 25"/>
          <p:cNvSpPr>
            <a:spLocks noGrp="1" noChangeArrowheads="1"/>
          </p:cNvSpPr>
          <p:nvPr>
            <p:ph type="ctrTitle"/>
          </p:nvPr>
        </p:nvSpPr>
        <p:spPr>
          <a:xfrm>
            <a:off x="2438400" y="2667000"/>
            <a:ext cx="5486400" cy="641350"/>
          </a:xfrm>
        </p:spPr>
        <p:txBody>
          <a:bodyPr anchor="b">
            <a:spAutoFit/>
          </a:bodyPr>
          <a:lstStyle>
            <a:lvl1pPr>
              <a:defRPr/>
            </a:lvl1pPr>
          </a:lstStyle>
          <a:p>
            <a:r>
              <a:rPr lang="en-US" dirty="0" smtClean="0"/>
              <a:t>Click to edit Master title style</a:t>
            </a:r>
            <a:endParaRPr lang="en-US" dirty="0"/>
          </a:p>
        </p:txBody>
      </p:sp>
      <p:sp>
        <p:nvSpPr>
          <p:cNvPr id="4122" name="Rectangle 26"/>
          <p:cNvSpPr>
            <a:spLocks noGrp="1" noChangeArrowheads="1"/>
          </p:cNvSpPr>
          <p:nvPr>
            <p:ph type="subTitle" idx="1"/>
          </p:nvPr>
        </p:nvSpPr>
        <p:spPr>
          <a:xfrm>
            <a:off x="2438400" y="3505200"/>
            <a:ext cx="5486400" cy="533400"/>
          </a:xfrm>
        </p:spPr>
        <p:txBody>
          <a:bodyPr/>
          <a:lstStyle>
            <a:lvl1pPr marL="0" indent="0">
              <a:buFont typeface="Wingdings" pitchFamily="2" charset="2"/>
              <a:buNone/>
              <a:defRPr sz="2400"/>
            </a:lvl1pPr>
          </a:lstStyle>
          <a:p>
            <a:r>
              <a:rPr lang="en-US" smtClean="0"/>
              <a:t>Click to edit Master subtitle style</a:t>
            </a:r>
            <a:endParaRPr lang="en-US"/>
          </a:p>
        </p:txBody>
      </p:sp>
      <p:sp>
        <p:nvSpPr>
          <p:cNvPr id="12" name="Rectangle 27"/>
          <p:cNvSpPr>
            <a:spLocks noGrp="1" noChangeArrowheads="1"/>
          </p:cNvSpPr>
          <p:nvPr>
            <p:ph type="dt" sz="half" idx="10"/>
          </p:nvPr>
        </p:nvSpPr>
        <p:spPr bwMode="auto">
          <a:xfrm>
            <a:off x="6781800" y="6400800"/>
            <a:ext cx="2057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000" smtClean="0">
                <a:solidFill>
                  <a:srgbClr val="C0B430"/>
                </a:solidFill>
              </a:defRPr>
            </a:lvl1pPr>
          </a:lstStyle>
          <a:p>
            <a:pPr fontAlgn="base">
              <a:spcAft>
                <a:spcPct val="0"/>
              </a:spcAft>
            </a:pPr>
            <a:fld id="{B5624F7B-3130-4283-A506-173F738F6AF4}" type="datetimeFigureOut">
              <a:rPr lang="en-US">
                <a:latin typeface="Arial" charset="0"/>
              </a:rPr>
              <a:pPr fontAlgn="base">
                <a:spcAft>
                  <a:spcPct val="0"/>
                </a:spcAft>
              </a:pPr>
              <a:t>2/28/2011</a:t>
            </a:fld>
            <a:endParaRPr lang="en-US">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1809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219200"/>
            <a:ext cx="7239000" cy="4724400"/>
          </a:xfrm>
        </p:spPr>
        <p:txBody>
          <a:bodyPr/>
          <a:lstStyle/>
          <a:p>
            <a:pPr lvl="0"/>
            <a:r>
              <a:rPr lang="en-US" noProof="0" smtClean="0"/>
              <a:t>Click icon to add table</a:t>
            </a:r>
          </a:p>
        </p:txBody>
      </p:sp>
      <p:sp>
        <p:nvSpPr>
          <p:cNvPr id="4"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219200"/>
            <a:ext cx="3543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543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19200"/>
            <a:ext cx="3543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35433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57600"/>
            <a:ext cx="35433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2390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19200"/>
            <a:ext cx="7239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90600" y="3657600"/>
            <a:ext cx="7239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410200" y="6400800"/>
            <a:ext cx="2895600" cy="457200"/>
          </a:xfr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34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192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5D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8" name="Rectangle 25"/>
          <p:cNvSpPr>
            <a:spLocks noGrp="1" noChangeArrowheads="1"/>
          </p:cNvSpPr>
          <p:nvPr>
            <p:ph type="title"/>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a:t>
            </a:r>
          </a:p>
        </p:txBody>
      </p:sp>
      <p:sp>
        <p:nvSpPr>
          <p:cNvPr id="1029" name="Rectangle 26"/>
          <p:cNvSpPr>
            <a:spLocks noGrp="1" noChangeArrowheads="1"/>
          </p:cNvSpPr>
          <p:nvPr>
            <p:ph type="body" idx="1"/>
          </p:nvPr>
        </p:nvSpPr>
        <p:spPr bwMode="auto">
          <a:xfrm>
            <a:off x="990600" y="1219200"/>
            <a:ext cx="7239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0" name="Rectangle 28"/>
          <p:cNvSpPr>
            <a:spLocks noGrp="1" noChangeArrowheads="1"/>
          </p:cNvSpPr>
          <p:nvPr>
            <p:ph type="ftr" sz="quarter" idx="3"/>
          </p:nvPr>
        </p:nvSpPr>
        <p:spPr bwMode="auto">
          <a:xfrm>
            <a:off x="5410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000" smtClean="0">
                <a:solidFill>
                  <a:srgbClr val="C0B430"/>
                </a:solidFill>
              </a:defRPr>
            </a:lvl1pPr>
          </a:lstStyle>
          <a:p>
            <a:pPr fontAlgn="base">
              <a:spcAft>
                <a:spcPct val="0"/>
              </a:spcAft>
            </a:pPr>
            <a:endParaRPr lang="en-US">
              <a:latin typeface="Arial" charset="0"/>
            </a:endParaRPr>
          </a:p>
        </p:txBody>
      </p:sp>
      <p:sp>
        <p:nvSpPr>
          <p:cNvPr id="3105" name="Line 33"/>
          <p:cNvSpPr>
            <a:spLocks noChangeShapeType="1"/>
          </p:cNvSpPr>
          <p:nvPr/>
        </p:nvSpPr>
        <p:spPr bwMode="auto">
          <a:xfrm>
            <a:off x="990600" y="6248400"/>
            <a:ext cx="7239000" cy="0"/>
          </a:xfrm>
          <a:prstGeom prst="line">
            <a:avLst/>
          </a:prstGeom>
          <a:noFill/>
          <a:ln w="25400">
            <a:solidFill>
              <a:srgbClr val="C0B430"/>
            </a:solidFill>
            <a:round/>
            <a:headEnd/>
            <a:tailEnd/>
          </a:ln>
          <a:effectLst/>
        </p:spPr>
        <p:txBody>
          <a:bodyPr/>
          <a:lstStyle/>
          <a:p>
            <a:pPr fontAlgn="base">
              <a:spcBef>
                <a:spcPct val="0"/>
              </a:spcBef>
              <a:spcAft>
                <a:spcPct val="0"/>
              </a:spcAft>
              <a:defRPr/>
            </a:pPr>
            <a:endParaRPr lang="en-US">
              <a:solidFill>
                <a:srgbClr val="000000"/>
              </a:solidFill>
              <a:latin typeface="Arial" charset="0"/>
            </a:endParaRPr>
          </a:p>
        </p:txBody>
      </p:sp>
      <p:grpSp>
        <p:nvGrpSpPr>
          <p:cNvPr id="2" name="Group 41"/>
          <p:cNvGrpSpPr>
            <a:grpSpLocks/>
          </p:cNvGrpSpPr>
          <p:nvPr/>
        </p:nvGrpSpPr>
        <p:grpSpPr bwMode="auto">
          <a:xfrm>
            <a:off x="914400" y="6243638"/>
            <a:ext cx="457200" cy="614362"/>
            <a:chOff x="576" y="3933"/>
            <a:chExt cx="288" cy="387"/>
          </a:xfrm>
        </p:grpSpPr>
        <p:graphicFrame>
          <p:nvGraphicFramePr>
            <p:cNvPr id="1026" name="Object 36"/>
            <p:cNvGraphicFramePr>
              <a:graphicFrameLocks noChangeAspect="1"/>
            </p:cNvGraphicFramePr>
            <p:nvPr/>
          </p:nvGraphicFramePr>
          <p:xfrm>
            <a:off x="624" y="3933"/>
            <a:ext cx="182" cy="273"/>
          </p:xfrm>
          <a:graphic>
            <a:graphicData uri="http://schemas.openxmlformats.org/presentationml/2006/ole">
              <p:oleObj spid="_x0000_s1026" name="CorelDRAW" r:id="rId19" imgW="841320" imgH="1159560" progId="">
                <p:embed/>
              </p:oleObj>
            </a:graphicData>
          </a:graphic>
        </p:graphicFrame>
        <p:sp>
          <p:nvSpPr>
            <p:cNvPr id="3109" name="Text Box 37"/>
            <p:cNvSpPr txBox="1">
              <a:spLocks noChangeArrowheads="1"/>
            </p:cNvSpPr>
            <p:nvPr/>
          </p:nvSpPr>
          <p:spPr bwMode="auto">
            <a:xfrm>
              <a:off x="576" y="4185"/>
              <a:ext cx="288" cy="13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a:solidFill>
                    <a:srgbClr val="006600"/>
                  </a:solidFill>
                  <a:latin typeface="Arial" charset="0"/>
                </a:rPr>
                <a:t>IFPRI</a:t>
              </a:r>
            </a:p>
          </p:txBody>
        </p:sp>
      </p:grpSp>
      <p:sp>
        <p:nvSpPr>
          <p:cNvPr id="3112" name="Rectangle 40"/>
          <p:cNvSpPr>
            <a:spLocks noChangeArrowheads="1"/>
          </p:cNvSpPr>
          <p:nvPr/>
        </p:nvSpPr>
        <p:spPr bwMode="auto">
          <a:xfrm>
            <a:off x="990600" y="914400"/>
            <a:ext cx="7239000" cy="76200"/>
          </a:xfrm>
          <a:prstGeom prst="rect">
            <a:avLst/>
          </a:prstGeom>
          <a:gradFill rotWithShape="0">
            <a:gsLst>
              <a:gs pos="0">
                <a:srgbClr val="C0B430"/>
              </a:gs>
              <a:gs pos="100000">
                <a:srgbClr val="00493A"/>
              </a:gs>
            </a:gsLst>
            <a:lin ang="0" scaled="1"/>
          </a:gradFill>
          <a:ln w="9525">
            <a:solidFill>
              <a:srgbClr val="F2F5D8"/>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Times New Roman" pitchFamily="18" charset="0"/>
        </a:defRPr>
      </a:lvl2pPr>
      <a:lvl3pPr algn="ctr" rtl="0" eaLnBrk="1" fontAlgn="base" hangingPunct="1">
        <a:spcBef>
          <a:spcPct val="0"/>
        </a:spcBef>
        <a:spcAft>
          <a:spcPct val="0"/>
        </a:spcAft>
        <a:defRPr sz="3600" b="1">
          <a:solidFill>
            <a:schemeClr val="tx1"/>
          </a:solidFill>
          <a:latin typeface="Times New Roman" pitchFamily="18" charset="0"/>
        </a:defRPr>
      </a:lvl3pPr>
      <a:lvl4pPr algn="ctr" rtl="0" eaLnBrk="1" fontAlgn="base" hangingPunct="1">
        <a:spcBef>
          <a:spcPct val="0"/>
        </a:spcBef>
        <a:spcAft>
          <a:spcPct val="0"/>
        </a:spcAft>
        <a:defRPr sz="3600" b="1">
          <a:solidFill>
            <a:schemeClr val="tx1"/>
          </a:solidFill>
          <a:latin typeface="Times New Roman" pitchFamily="18" charset="0"/>
        </a:defRPr>
      </a:lvl4pPr>
      <a:lvl5pPr algn="ctr" rtl="0" eaLnBrk="1" fontAlgn="base" hangingPunct="1">
        <a:spcBef>
          <a:spcPct val="0"/>
        </a:spcBef>
        <a:spcAft>
          <a:spcPct val="0"/>
        </a:spcAft>
        <a:defRPr sz="3600" b="1">
          <a:solidFill>
            <a:schemeClr val="tx1"/>
          </a:solidFill>
          <a:latin typeface="Times New Roman" pitchFamily="18" charset="0"/>
        </a:defRPr>
      </a:lvl5pPr>
      <a:lvl6pPr marL="457200" algn="l" rtl="0" eaLnBrk="1" fontAlgn="base" hangingPunct="1">
        <a:spcBef>
          <a:spcPct val="0"/>
        </a:spcBef>
        <a:spcAft>
          <a:spcPct val="0"/>
        </a:spcAft>
        <a:defRPr sz="3600" b="1">
          <a:solidFill>
            <a:srgbClr val="00493A"/>
          </a:solidFill>
          <a:latin typeface="Times New Roman" pitchFamily="18" charset="0"/>
        </a:defRPr>
      </a:lvl6pPr>
      <a:lvl7pPr marL="914400" algn="l" rtl="0" eaLnBrk="1" fontAlgn="base" hangingPunct="1">
        <a:spcBef>
          <a:spcPct val="0"/>
        </a:spcBef>
        <a:spcAft>
          <a:spcPct val="0"/>
        </a:spcAft>
        <a:defRPr sz="3600" b="1">
          <a:solidFill>
            <a:srgbClr val="00493A"/>
          </a:solidFill>
          <a:latin typeface="Times New Roman" pitchFamily="18" charset="0"/>
        </a:defRPr>
      </a:lvl7pPr>
      <a:lvl8pPr marL="1371600" algn="l" rtl="0" eaLnBrk="1" fontAlgn="base" hangingPunct="1">
        <a:spcBef>
          <a:spcPct val="0"/>
        </a:spcBef>
        <a:spcAft>
          <a:spcPct val="0"/>
        </a:spcAft>
        <a:defRPr sz="3600" b="1">
          <a:solidFill>
            <a:srgbClr val="00493A"/>
          </a:solidFill>
          <a:latin typeface="Times New Roman" pitchFamily="18" charset="0"/>
        </a:defRPr>
      </a:lvl8pPr>
      <a:lvl9pPr marL="1828800" algn="l" rtl="0" eaLnBrk="1" fontAlgn="base" hangingPunct="1">
        <a:spcBef>
          <a:spcPct val="0"/>
        </a:spcBef>
        <a:spcAft>
          <a:spcPct val="0"/>
        </a:spcAft>
        <a:defRPr sz="3600" b="1">
          <a:solidFill>
            <a:srgbClr val="00493A"/>
          </a:solidFill>
          <a:latin typeface="Times New Roman" pitchFamily="18" charset="0"/>
        </a:defRPr>
      </a:lvl9pPr>
    </p:titleStyle>
    <p:bodyStyle>
      <a:lvl1pPr marL="342900" indent="-342900" algn="l" rtl="0" eaLnBrk="1" fontAlgn="base" hangingPunct="1">
        <a:spcBef>
          <a:spcPct val="20000"/>
        </a:spcBef>
        <a:spcAft>
          <a:spcPct val="0"/>
        </a:spcAft>
        <a:buClr>
          <a:srgbClr val="C0B430"/>
        </a:buClr>
        <a:buSzPct val="80000"/>
        <a:buFont typeface="Wingdings" pitchFamily="2" charset="2"/>
        <a:buChar char="Ø"/>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rgbClr val="C0B430"/>
        </a:buClr>
        <a:buChar char="»"/>
        <a:defRPr sz="2800" b="1">
          <a:solidFill>
            <a:schemeClr val="tx1"/>
          </a:solidFill>
          <a:latin typeface="+mn-lt"/>
        </a:defRPr>
      </a:lvl2pPr>
      <a:lvl3pPr marL="1143000" indent="-228600" algn="l" rtl="0" eaLnBrk="1" fontAlgn="base" hangingPunct="1">
        <a:spcBef>
          <a:spcPct val="20000"/>
        </a:spcBef>
        <a:spcAft>
          <a:spcPct val="0"/>
        </a:spcAft>
        <a:buClr>
          <a:srgbClr val="C0B430"/>
        </a:buClr>
        <a:buSzPct val="80000"/>
        <a:buFont typeface="Wingdings" pitchFamily="2" charset="2"/>
        <a:buChar char="Ø"/>
        <a:defRPr sz="2400" b="1">
          <a:solidFill>
            <a:schemeClr val="tx1"/>
          </a:solidFill>
          <a:latin typeface="+mn-lt"/>
        </a:defRPr>
      </a:lvl3pPr>
      <a:lvl4pPr marL="1600200" indent="-228600" algn="l" rtl="0" eaLnBrk="1" fontAlgn="base" hangingPunct="1">
        <a:spcBef>
          <a:spcPct val="20000"/>
        </a:spcBef>
        <a:spcAft>
          <a:spcPct val="0"/>
        </a:spcAft>
        <a:buClr>
          <a:srgbClr val="C0B430"/>
        </a:buClr>
        <a:buChar char="»"/>
        <a:defRPr sz="2000" b="1">
          <a:solidFill>
            <a:schemeClr val="tx1"/>
          </a:solidFill>
          <a:latin typeface="+mn-lt"/>
        </a:defRPr>
      </a:lvl4pPr>
      <a:lvl5pPr marL="2057400" indent="-228600" algn="l" rtl="0" eaLnBrk="1" fontAlgn="base" hangingPunct="1">
        <a:spcBef>
          <a:spcPct val="20000"/>
        </a:spcBef>
        <a:spcAft>
          <a:spcPct val="0"/>
        </a:spcAft>
        <a:buClr>
          <a:srgbClr val="C0B430"/>
        </a:buClr>
        <a:buSzPct val="80000"/>
        <a:buFont typeface="Wingdings" pitchFamily="2" charset="2"/>
        <a:buChar char="Ø"/>
        <a:defRPr sz="2000" b="1">
          <a:solidFill>
            <a:schemeClr val="tx1"/>
          </a:solidFill>
          <a:latin typeface="+mn-lt"/>
        </a:defRPr>
      </a:lvl5pPr>
      <a:lvl6pPr marL="2514600" indent="-228600" algn="l" rtl="0" eaLnBrk="1" fontAlgn="base" hangingPunct="1">
        <a:spcBef>
          <a:spcPct val="20000"/>
        </a:spcBef>
        <a:spcAft>
          <a:spcPct val="0"/>
        </a:spcAft>
        <a:buClr>
          <a:srgbClr val="C0B430"/>
        </a:buClr>
        <a:buSzPct val="80000"/>
        <a:buFont typeface="Wingdings" pitchFamily="2" charset="2"/>
        <a:buChar char="Ø"/>
        <a:defRPr sz="2000" b="1">
          <a:solidFill>
            <a:srgbClr val="00493A"/>
          </a:solidFill>
          <a:latin typeface="+mn-lt"/>
        </a:defRPr>
      </a:lvl6pPr>
      <a:lvl7pPr marL="2971800" indent="-228600" algn="l" rtl="0" eaLnBrk="1" fontAlgn="base" hangingPunct="1">
        <a:spcBef>
          <a:spcPct val="20000"/>
        </a:spcBef>
        <a:spcAft>
          <a:spcPct val="0"/>
        </a:spcAft>
        <a:buClr>
          <a:srgbClr val="C0B430"/>
        </a:buClr>
        <a:buSzPct val="80000"/>
        <a:buFont typeface="Wingdings" pitchFamily="2" charset="2"/>
        <a:buChar char="Ø"/>
        <a:defRPr sz="2000" b="1">
          <a:solidFill>
            <a:srgbClr val="00493A"/>
          </a:solidFill>
          <a:latin typeface="+mn-lt"/>
        </a:defRPr>
      </a:lvl7pPr>
      <a:lvl8pPr marL="3429000" indent="-228600" algn="l" rtl="0" eaLnBrk="1" fontAlgn="base" hangingPunct="1">
        <a:spcBef>
          <a:spcPct val="20000"/>
        </a:spcBef>
        <a:spcAft>
          <a:spcPct val="0"/>
        </a:spcAft>
        <a:buClr>
          <a:srgbClr val="C0B430"/>
        </a:buClr>
        <a:buSzPct val="80000"/>
        <a:buFont typeface="Wingdings" pitchFamily="2" charset="2"/>
        <a:buChar char="Ø"/>
        <a:defRPr sz="2000" b="1">
          <a:solidFill>
            <a:srgbClr val="00493A"/>
          </a:solidFill>
          <a:latin typeface="+mn-lt"/>
        </a:defRPr>
      </a:lvl8pPr>
      <a:lvl9pPr marL="3886200" indent="-228600" algn="l" rtl="0" eaLnBrk="1" fontAlgn="base" hangingPunct="1">
        <a:spcBef>
          <a:spcPct val="20000"/>
        </a:spcBef>
        <a:spcAft>
          <a:spcPct val="0"/>
        </a:spcAft>
        <a:buClr>
          <a:srgbClr val="C0B430"/>
        </a:buClr>
        <a:buSzPct val="80000"/>
        <a:buFont typeface="Wingdings" pitchFamily="2" charset="2"/>
        <a:buChar char="Ø"/>
        <a:defRPr sz="2000" b="1">
          <a:solidFill>
            <a:srgbClr val="00493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sakss.wordpress.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08021"/>
            <a:ext cx="5715000" cy="1200329"/>
          </a:xfrm>
        </p:spPr>
        <p:txBody>
          <a:bodyPr/>
          <a:lstStyle/>
          <a:p>
            <a:r>
              <a:rPr lang="en-US" dirty="0" smtClean="0"/>
              <a:t>Monitoring CAADP Implementation</a:t>
            </a:r>
            <a:endParaRPr lang="en-US" dirty="0"/>
          </a:p>
        </p:txBody>
      </p:sp>
      <p:sp>
        <p:nvSpPr>
          <p:cNvPr id="3" name="Subtitle 2"/>
          <p:cNvSpPr>
            <a:spLocks noGrp="1"/>
          </p:cNvSpPr>
          <p:nvPr>
            <p:ph type="subTitle" idx="1"/>
          </p:nvPr>
        </p:nvSpPr>
        <p:spPr>
          <a:xfrm>
            <a:off x="2438400" y="3505200"/>
            <a:ext cx="6019800" cy="2590800"/>
          </a:xfrm>
        </p:spPr>
        <p:txBody>
          <a:bodyPr>
            <a:normAutofit fontScale="85000" lnSpcReduction="20000"/>
          </a:bodyPr>
          <a:lstStyle/>
          <a:p>
            <a:r>
              <a:rPr lang="en-US" dirty="0" smtClean="0"/>
              <a:t>Melissa Lambert, Research Analyst, IFPRI</a:t>
            </a:r>
          </a:p>
          <a:p>
            <a:r>
              <a:rPr lang="en-US" dirty="0" smtClean="0"/>
              <a:t>Regional Strategic Analysis and Knowledge Support System (ReSAKSS)</a:t>
            </a:r>
          </a:p>
          <a:p>
            <a:endParaRPr lang="en-US" dirty="0" smtClean="0"/>
          </a:p>
          <a:p>
            <a:r>
              <a:rPr lang="en-US" dirty="0" smtClean="0"/>
              <a:t>Partnership to Cut Hunger and Poverty in Africa 3</a:t>
            </a:r>
            <a:r>
              <a:rPr lang="en-US" baseline="30000" dirty="0" smtClean="0"/>
              <a:t>rd</a:t>
            </a:r>
            <a:r>
              <a:rPr lang="en-US" dirty="0" smtClean="0"/>
              <a:t> Annual Forum: “Getting Down to Business: Scaling Up Agricultural Development in Africa”</a:t>
            </a:r>
          </a:p>
          <a:p>
            <a:endParaRPr lang="en-US" dirty="0" smtClean="0"/>
          </a:p>
          <a:p>
            <a:r>
              <a:rPr lang="en-US" dirty="0" smtClean="0"/>
              <a:t>March 1,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nvGraphicFramePr>
        <p:xfrm>
          <a:off x="4343400" y="3657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Tracking CAADP targets</a:t>
            </a:r>
            <a:endParaRPr lang="en-US" dirty="0"/>
          </a:p>
        </p:txBody>
      </p:sp>
      <p:graphicFrame>
        <p:nvGraphicFramePr>
          <p:cNvPr id="5" name="Chart 4"/>
          <p:cNvGraphicFramePr/>
          <p:nvPr/>
        </p:nvGraphicFramePr>
        <p:xfrm>
          <a:off x="4343400" y="990600"/>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a:off x="5048250" y="2409825"/>
            <a:ext cx="438150" cy="38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5472115" y="1728789"/>
            <a:ext cx="676275" cy="361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248400" y="2752725"/>
            <a:ext cx="3429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6610349" y="1771651"/>
            <a:ext cx="514352" cy="400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10425" y="2505075"/>
            <a:ext cx="447675" cy="133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7600950" y="1971675"/>
            <a:ext cx="704850" cy="3238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286750" y="1857375"/>
            <a:ext cx="409575" cy="123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7200" y="1219200"/>
            <a:ext cx="3733800" cy="2031325"/>
          </a:xfrm>
          <a:prstGeom prst="rect">
            <a:avLst/>
          </a:prstGeom>
          <a:noFill/>
        </p:spPr>
        <p:txBody>
          <a:bodyPr wrap="square" rtlCol="0">
            <a:spAutoFit/>
          </a:bodyPr>
          <a:lstStyle/>
          <a:p>
            <a:pPr fontAlgn="base">
              <a:spcBef>
                <a:spcPct val="0"/>
              </a:spcBef>
              <a:spcAft>
                <a:spcPct val="0"/>
              </a:spcAft>
              <a:buFont typeface="Arial" pitchFamily="34" charset="0"/>
              <a:buChar char="•"/>
            </a:pPr>
            <a:r>
              <a:rPr lang="en-US" b="1" dirty="0" smtClean="0">
                <a:latin typeface="Times New Roman" pitchFamily="18" charset="0"/>
              </a:rPr>
              <a:t>Declines in average levels across most regions, except in EA and WA</a:t>
            </a:r>
          </a:p>
          <a:p>
            <a:pPr fontAlgn="base">
              <a:spcBef>
                <a:spcPct val="0"/>
              </a:spcBef>
              <a:spcAft>
                <a:spcPct val="0"/>
              </a:spcAft>
              <a:buFont typeface="Arial" pitchFamily="34" charset="0"/>
              <a:buChar char="•"/>
            </a:pPr>
            <a:endParaRPr lang="en-US" b="1" dirty="0" smtClean="0">
              <a:latin typeface="Times New Roman" pitchFamily="18" charset="0"/>
            </a:endParaRPr>
          </a:p>
          <a:p>
            <a:pPr fontAlgn="base">
              <a:spcBef>
                <a:spcPct val="0"/>
              </a:spcBef>
              <a:spcAft>
                <a:spcPct val="0"/>
              </a:spcAft>
              <a:buFont typeface="Arial" pitchFamily="34" charset="0"/>
              <a:buChar char="•"/>
            </a:pPr>
            <a:r>
              <a:rPr lang="en-US" b="1" dirty="0" smtClean="0">
                <a:latin typeface="Times New Roman" pitchFamily="18" charset="0"/>
              </a:rPr>
              <a:t> Only EA and WA currently meeting 10% target</a:t>
            </a:r>
          </a:p>
          <a:p>
            <a:pPr fontAlgn="base">
              <a:spcBef>
                <a:spcPct val="0"/>
              </a:spcBef>
              <a:spcAft>
                <a:spcPct val="0"/>
              </a:spcAft>
              <a:buFont typeface="Arial" pitchFamily="34" charset="0"/>
              <a:buChar char="•"/>
            </a:pPr>
            <a:endParaRPr lang="en-US" b="1" dirty="0" smtClean="0">
              <a:latin typeface="Times New Roman" pitchFamily="18" charset="0"/>
            </a:endParaRPr>
          </a:p>
          <a:p>
            <a:pPr>
              <a:buFont typeface="Arial" pitchFamily="34" charset="0"/>
              <a:buChar char="•"/>
            </a:pPr>
            <a:endParaRPr lang="en-US" dirty="0"/>
          </a:p>
        </p:txBody>
      </p:sp>
      <p:sp>
        <p:nvSpPr>
          <p:cNvPr id="31" name="TextBox 30"/>
          <p:cNvSpPr txBox="1"/>
          <p:nvPr/>
        </p:nvSpPr>
        <p:spPr>
          <a:xfrm>
            <a:off x="457200" y="3810000"/>
            <a:ext cx="3581400" cy="2862322"/>
          </a:xfrm>
          <a:prstGeom prst="rect">
            <a:avLst/>
          </a:prstGeom>
          <a:noFill/>
        </p:spPr>
        <p:txBody>
          <a:bodyPr wrap="square" rtlCol="0">
            <a:spAutoFit/>
          </a:bodyPr>
          <a:lstStyle/>
          <a:p>
            <a:pPr fontAlgn="base">
              <a:spcBef>
                <a:spcPct val="0"/>
              </a:spcBef>
              <a:spcAft>
                <a:spcPct val="0"/>
              </a:spcAft>
              <a:buFont typeface="Arial" pitchFamily="34" charset="0"/>
              <a:buChar char="•"/>
            </a:pPr>
            <a:r>
              <a:rPr lang="en-US" dirty="0" smtClean="0"/>
              <a:t> </a:t>
            </a:r>
            <a:r>
              <a:rPr lang="en-US" b="1" dirty="0" smtClean="0">
                <a:latin typeface="Times New Roman" pitchFamily="18" charset="0"/>
              </a:rPr>
              <a:t>No regions reaching an average</a:t>
            </a:r>
          </a:p>
          <a:p>
            <a:pPr fontAlgn="base">
              <a:spcBef>
                <a:spcPct val="0"/>
              </a:spcBef>
              <a:spcAft>
                <a:spcPct val="0"/>
              </a:spcAft>
            </a:pPr>
            <a:r>
              <a:rPr lang="en-US" b="1" dirty="0" smtClean="0">
                <a:latin typeface="Times New Roman" pitchFamily="18" charset="0"/>
              </a:rPr>
              <a:t>annual </a:t>
            </a:r>
            <a:r>
              <a:rPr lang="en-US" b="1" dirty="0" err="1" smtClean="0">
                <a:latin typeface="Times New Roman" pitchFamily="18" charset="0"/>
              </a:rPr>
              <a:t>agGDP</a:t>
            </a:r>
            <a:r>
              <a:rPr lang="en-US" b="1" dirty="0" smtClean="0">
                <a:latin typeface="Times New Roman" pitchFamily="18" charset="0"/>
              </a:rPr>
              <a:t> growth rate</a:t>
            </a:r>
          </a:p>
          <a:p>
            <a:pPr fontAlgn="base">
              <a:spcBef>
                <a:spcPct val="0"/>
              </a:spcBef>
              <a:spcAft>
                <a:spcPct val="0"/>
              </a:spcAft>
            </a:pPr>
            <a:r>
              <a:rPr lang="en-US" b="1" dirty="0" smtClean="0">
                <a:latin typeface="Times New Roman" pitchFamily="18" charset="0"/>
              </a:rPr>
              <a:t>of 6% target in recent periods</a:t>
            </a:r>
          </a:p>
          <a:p>
            <a:pPr fontAlgn="base">
              <a:spcBef>
                <a:spcPct val="0"/>
              </a:spcBef>
              <a:spcAft>
                <a:spcPct val="0"/>
              </a:spcAft>
            </a:pPr>
            <a:endParaRPr lang="en-US" b="1" dirty="0" smtClean="0">
              <a:latin typeface="Times New Roman" pitchFamily="18" charset="0"/>
            </a:endParaRPr>
          </a:p>
          <a:p>
            <a:pPr fontAlgn="base">
              <a:spcBef>
                <a:spcPct val="0"/>
              </a:spcBef>
              <a:spcAft>
                <a:spcPct val="0"/>
              </a:spcAft>
              <a:buFont typeface="Arial" pitchFamily="34" charset="0"/>
              <a:buChar char="•"/>
            </a:pPr>
            <a:r>
              <a:rPr lang="en-US" b="1" dirty="0" smtClean="0">
                <a:latin typeface="Times New Roman" pitchFamily="18" charset="0"/>
              </a:rPr>
              <a:t>Some regions – </a:t>
            </a:r>
            <a:r>
              <a:rPr lang="en-US" b="1" dirty="0" smtClean="0">
                <a:latin typeface="Times New Roman" pitchFamily="18" charset="0"/>
              </a:rPr>
              <a:t>SSA, central,</a:t>
            </a:r>
            <a:endParaRPr lang="en-US" b="1" dirty="0" smtClean="0">
              <a:latin typeface="Times New Roman" pitchFamily="18" charset="0"/>
            </a:endParaRPr>
          </a:p>
          <a:p>
            <a:pPr fontAlgn="base">
              <a:spcBef>
                <a:spcPct val="0"/>
              </a:spcBef>
              <a:spcAft>
                <a:spcPct val="0"/>
              </a:spcAft>
            </a:pPr>
            <a:r>
              <a:rPr lang="en-US" b="1" dirty="0" smtClean="0">
                <a:latin typeface="Times New Roman" pitchFamily="18" charset="0"/>
              </a:rPr>
              <a:t>eastern, southern – have seen an </a:t>
            </a:r>
          </a:p>
          <a:p>
            <a:pPr fontAlgn="base">
              <a:spcBef>
                <a:spcPct val="0"/>
              </a:spcBef>
              <a:spcAft>
                <a:spcPct val="0"/>
              </a:spcAft>
            </a:pPr>
            <a:r>
              <a:rPr lang="en-US" b="1" dirty="0" smtClean="0">
                <a:latin typeface="Times New Roman" pitchFamily="18" charset="0"/>
              </a:rPr>
              <a:t>upward trend in growth since 2003 </a:t>
            </a:r>
          </a:p>
          <a:p>
            <a:pPr fontAlgn="base">
              <a:spcBef>
                <a:spcPct val="0"/>
              </a:spcBef>
              <a:spcAft>
                <a:spcPct val="0"/>
              </a:spcAft>
            </a:pPr>
            <a:endParaRPr lang="en-US" b="1" dirty="0" smtClean="0">
              <a:latin typeface="Times New Roman" pitchFamily="18" charset="0"/>
            </a:endParaRPr>
          </a:p>
          <a:p>
            <a:pPr>
              <a:buFont typeface="Arial" pitchFamily="34" charset="0"/>
              <a:buChar char="•"/>
            </a:pPr>
            <a:endParaRPr lang="en-US" dirty="0"/>
          </a:p>
        </p:txBody>
      </p:sp>
      <p:sp>
        <p:nvSpPr>
          <p:cNvPr id="33" name="Straight Connector 32"/>
          <p:cNvSpPr/>
          <p:nvPr/>
        </p:nvSpPr>
        <p:spPr>
          <a:xfrm flipV="1">
            <a:off x="4924425" y="4619625"/>
            <a:ext cx="3752850" cy="9525"/>
          </a:xfrm>
          <a:prstGeom prst="line">
            <a:avLst/>
          </a:prstGeom>
          <a:ln w="15875">
            <a:solidFill>
              <a:srgbClr val="002A13"/>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4" name="TextBox 4"/>
          <p:cNvSpPr txBox="1"/>
          <p:nvPr/>
        </p:nvSpPr>
        <p:spPr>
          <a:xfrm>
            <a:off x="5143500" y="4419600"/>
            <a:ext cx="176212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6% Target</a:t>
            </a:r>
          </a:p>
        </p:txBody>
      </p:sp>
      <p:cxnSp>
        <p:nvCxnSpPr>
          <p:cNvPr id="35" name="Straight Connector 34"/>
          <p:cNvCxnSpPr/>
          <p:nvPr/>
        </p:nvCxnSpPr>
        <p:spPr>
          <a:xfrm>
            <a:off x="5000625" y="4714875"/>
            <a:ext cx="371475"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562600" y="4972050"/>
            <a:ext cx="381000" cy="28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0" y="5048250"/>
            <a:ext cx="361950" cy="333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657975" y="4933950"/>
            <a:ext cx="3810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7029450" y="4505324"/>
            <a:ext cx="695325"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743825" y="4981575"/>
            <a:ext cx="371475" cy="47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248650" y="4953000"/>
            <a:ext cx="438150" cy="85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amond(in)">
                                      <p:cBhvr>
                                        <p:cTn id="38" dur="500"/>
                                        <p:tgtEl>
                                          <p:spTgt spid="31"/>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amond(in)">
                                      <p:cBhvr>
                                        <p:cTn id="41" dur="500"/>
                                        <p:tgtEl>
                                          <p:spTgt spid="3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diamond(in)">
                                      <p:cBhvr>
                                        <p:cTn id="44" dur="500"/>
                                        <p:tgtEl>
                                          <p:spTgt spid="34"/>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amond(i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2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par>
                                <p:cTn id="59" presetID="22" presetClass="entr" presetSubtype="4"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par>
                                <p:cTn id="62" presetID="22" presetClass="entr" presetSubtype="4"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down)">
                                      <p:cBhvr>
                                        <p:cTn id="64" dur="500"/>
                                        <p:tgtEl>
                                          <p:spTgt spid="39"/>
                                        </p:tgtEl>
                                      </p:cBhvr>
                                    </p:animEffect>
                                  </p:childTnLst>
                                </p:cTn>
                              </p:par>
                              <p:par>
                                <p:cTn id="65" presetID="22" presetClass="entr" presetSubtype="4"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500"/>
                                        <p:tgtEl>
                                          <p:spTgt spid="40"/>
                                        </p:tgtEl>
                                      </p:cBhvr>
                                    </p:animEffect>
                                  </p:childTnLst>
                                </p:cTn>
                              </p:par>
                              <p:par>
                                <p:cTn id="68" presetID="22" presetClass="entr" presetSubtype="4"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Graphic spid="5" grpId="0">
        <p:bldAsOne/>
      </p:bldGraphic>
      <p:bldP spid="30" grpId="0"/>
      <p:bldP spid="31" grpId="0"/>
      <p:bldP spid="3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and hunger (MDG1)</a:t>
            </a:r>
            <a:endParaRPr lang="en-US" dirty="0"/>
          </a:p>
        </p:txBody>
      </p:sp>
      <p:sp>
        <p:nvSpPr>
          <p:cNvPr id="3" name="Oval 2"/>
          <p:cNvSpPr/>
          <p:nvPr/>
        </p:nvSpPr>
        <p:spPr>
          <a:xfrm>
            <a:off x="769584" y="1182413"/>
            <a:ext cx="4315810" cy="4154843"/>
          </a:xfrm>
          <a:prstGeom prst="ellipse">
            <a:avLst/>
          </a:prstGeom>
          <a:solidFill>
            <a:schemeClr val="bg1">
              <a:lumMod val="75000"/>
              <a:alpha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700">
              <a:latin typeface="+mj-lt"/>
            </a:endParaRPr>
          </a:p>
        </p:txBody>
      </p:sp>
      <p:sp>
        <p:nvSpPr>
          <p:cNvPr id="4" name="Oval 3"/>
          <p:cNvSpPr/>
          <p:nvPr/>
        </p:nvSpPr>
        <p:spPr>
          <a:xfrm>
            <a:off x="3588984" y="1182413"/>
            <a:ext cx="4315810" cy="4154843"/>
          </a:xfrm>
          <a:prstGeom prst="ellipse">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700">
              <a:latin typeface="+mj-lt"/>
            </a:endParaRPr>
          </a:p>
        </p:txBody>
      </p:sp>
      <p:sp>
        <p:nvSpPr>
          <p:cNvPr id="5" name="TextBox 10"/>
          <p:cNvSpPr txBox="1"/>
          <p:nvPr/>
        </p:nvSpPr>
        <p:spPr>
          <a:xfrm>
            <a:off x="83784" y="5444343"/>
            <a:ext cx="2811816" cy="615553"/>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1700" b="1" dirty="0">
                <a:solidFill>
                  <a:schemeClr val="tx1">
                    <a:lumMod val="75000"/>
                    <a:lumOff val="25000"/>
                  </a:schemeClr>
                </a:solidFill>
                <a:latin typeface="+mj-lt"/>
              </a:rPr>
              <a:t>Countries on track for halving poverty by 2015</a:t>
            </a:r>
          </a:p>
        </p:txBody>
      </p:sp>
      <p:sp>
        <p:nvSpPr>
          <p:cNvPr id="6" name="TextBox 11"/>
          <p:cNvSpPr txBox="1"/>
          <p:nvPr/>
        </p:nvSpPr>
        <p:spPr>
          <a:xfrm>
            <a:off x="6332184" y="5444343"/>
            <a:ext cx="2811816" cy="615553"/>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auto">
              <a:spcBef>
                <a:spcPts val="0"/>
              </a:spcBef>
              <a:spcAft>
                <a:spcPts val="0"/>
              </a:spcAft>
              <a:defRPr/>
            </a:pPr>
            <a:r>
              <a:rPr lang="en-US" sz="1700" b="1" dirty="0">
                <a:solidFill>
                  <a:schemeClr val="tx1">
                    <a:lumMod val="50000"/>
                    <a:lumOff val="50000"/>
                  </a:schemeClr>
                </a:solidFill>
                <a:latin typeface="+mj-lt"/>
              </a:rPr>
              <a:t>Countries on track for halving hunger by 2015</a:t>
            </a:r>
          </a:p>
        </p:txBody>
      </p:sp>
      <p:sp>
        <p:nvSpPr>
          <p:cNvPr id="7" name="TextBox 13"/>
          <p:cNvSpPr txBox="1">
            <a:spLocks noChangeArrowheads="1"/>
          </p:cNvSpPr>
          <p:nvPr/>
        </p:nvSpPr>
        <p:spPr bwMode="auto">
          <a:xfrm>
            <a:off x="3436584" y="5788831"/>
            <a:ext cx="2223296" cy="61555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700" b="1" dirty="0">
                <a:latin typeface="+mj-lt"/>
              </a:rPr>
              <a:t>Countries on track for achieving MDG1</a:t>
            </a:r>
          </a:p>
        </p:txBody>
      </p:sp>
      <p:cxnSp>
        <p:nvCxnSpPr>
          <p:cNvPr id="8" name="Straight Arrow Connector 7"/>
          <p:cNvCxnSpPr>
            <a:stCxn id="7" idx="0"/>
          </p:cNvCxnSpPr>
          <p:nvPr/>
        </p:nvCxnSpPr>
        <p:spPr>
          <a:xfrm rot="16200000" flipV="1">
            <a:off x="3486619" y="4727218"/>
            <a:ext cx="2099700" cy="23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a:off x="1502682" y="1536227"/>
            <a:ext cx="2223296" cy="375487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dirty="0"/>
              <a:t>Burkina Faso</a:t>
            </a:r>
          </a:p>
          <a:p>
            <a:pPr algn="ctr"/>
            <a:r>
              <a:rPr lang="en-US" sz="1400" dirty="0"/>
              <a:t>Cameroon**</a:t>
            </a:r>
          </a:p>
          <a:p>
            <a:pPr algn="ctr"/>
            <a:r>
              <a:rPr lang="en-US" sz="1400" dirty="0"/>
              <a:t>Cape Verde**,***</a:t>
            </a:r>
          </a:p>
          <a:p>
            <a:pPr algn="ctr"/>
            <a:r>
              <a:rPr lang="en-US" sz="1400" dirty="0"/>
              <a:t>Central African Rep.**</a:t>
            </a:r>
          </a:p>
          <a:p>
            <a:pPr algn="ctr"/>
            <a:r>
              <a:rPr lang="en-US" sz="1400" dirty="0"/>
              <a:t>Ethiopia</a:t>
            </a:r>
          </a:p>
          <a:p>
            <a:pPr algn="ctr"/>
            <a:r>
              <a:rPr lang="en-US" sz="1400" dirty="0"/>
              <a:t>Guinea</a:t>
            </a:r>
            <a:r>
              <a:rPr lang="en-US" sz="1400" dirty="0" smtClean="0"/>
              <a:t>*,**</a:t>
            </a:r>
            <a:endParaRPr lang="en-US" sz="1400" dirty="0"/>
          </a:p>
          <a:p>
            <a:pPr algn="ctr"/>
            <a:r>
              <a:rPr lang="en-US" sz="1400" dirty="0"/>
              <a:t>Kenya</a:t>
            </a:r>
          </a:p>
          <a:p>
            <a:pPr algn="ctr"/>
            <a:r>
              <a:rPr lang="en-US" sz="1400" dirty="0"/>
              <a:t>Lesotho</a:t>
            </a:r>
          </a:p>
          <a:p>
            <a:pPr algn="ctr"/>
            <a:r>
              <a:rPr lang="en-US" sz="1400" dirty="0"/>
              <a:t>Malawi</a:t>
            </a:r>
          </a:p>
          <a:p>
            <a:pPr algn="ctr"/>
            <a:r>
              <a:rPr lang="en-US" sz="1400" dirty="0"/>
              <a:t>Mali</a:t>
            </a:r>
          </a:p>
          <a:p>
            <a:pPr algn="ctr"/>
            <a:r>
              <a:rPr lang="en-US" sz="1400" dirty="0"/>
              <a:t>Morocco*</a:t>
            </a:r>
          </a:p>
          <a:p>
            <a:pPr algn="ctr"/>
            <a:r>
              <a:rPr lang="en-US" sz="1400" dirty="0"/>
              <a:t>Senegal</a:t>
            </a:r>
          </a:p>
          <a:p>
            <a:pPr algn="ctr"/>
            <a:r>
              <a:rPr lang="en-US" sz="1400" dirty="0"/>
              <a:t>Swaziland**,***</a:t>
            </a:r>
          </a:p>
          <a:p>
            <a:pPr algn="ctr"/>
            <a:r>
              <a:rPr lang="en-US" sz="1400" dirty="0"/>
              <a:t>Uganda*</a:t>
            </a:r>
          </a:p>
          <a:p>
            <a:pPr algn="ctr"/>
            <a:endParaRPr lang="en-US" sz="1400" dirty="0"/>
          </a:p>
          <a:p>
            <a:pPr algn="ctr"/>
            <a:r>
              <a:rPr lang="en-US" sz="1400" dirty="0" smtClean="0"/>
              <a:t>EA Region</a:t>
            </a:r>
            <a:endParaRPr lang="en-US" sz="1400" dirty="0"/>
          </a:p>
          <a:p>
            <a:pPr algn="ctr"/>
            <a:r>
              <a:rPr lang="en-US" sz="1400" dirty="0"/>
              <a:t>LI-2</a:t>
            </a:r>
          </a:p>
        </p:txBody>
      </p:sp>
      <p:sp>
        <p:nvSpPr>
          <p:cNvPr id="10" name="TextBox 14"/>
          <p:cNvSpPr txBox="1">
            <a:spLocks noChangeArrowheads="1"/>
          </p:cNvSpPr>
          <p:nvPr/>
        </p:nvSpPr>
        <p:spPr bwMode="auto">
          <a:xfrm>
            <a:off x="5441426" y="1877723"/>
            <a:ext cx="2288687" cy="289310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dirty="0"/>
              <a:t>Algeria***</a:t>
            </a:r>
          </a:p>
          <a:p>
            <a:pPr algn="ctr"/>
            <a:r>
              <a:rPr lang="en-US" sz="1400" dirty="0"/>
              <a:t>Angola**,***</a:t>
            </a:r>
          </a:p>
          <a:p>
            <a:pPr algn="ctr"/>
            <a:r>
              <a:rPr lang="en-US" sz="1400" dirty="0"/>
              <a:t>Benin*,**</a:t>
            </a:r>
          </a:p>
          <a:p>
            <a:pPr algn="ctr"/>
            <a:r>
              <a:rPr lang="en-US" sz="1400" dirty="0"/>
              <a:t>Botswana**,***</a:t>
            </a:r>
          </a:p>
          <a:p>
            <a:pPr algn="ctr"/>
            <a:r>
              <a:rPr lang="en-US" sz="1400" dirty="0"/>
              <a:t>Burundi</a:t>
            </a:r>
          </a:p>
          <a:p>
            <a:pPr algn="ctr"/>
            <a:r>
              <a:rPr lang="en-US" sz="1400" dirty="0"/>
              <a:t>Equatorial Guinea**,***</a:t>
            </a:r>
          </a:p>
          <a:p>
            <a:pPr algn="ctr"/>
            <a:r>
              <a:rPr lang="en-US" sz="1400" dirty="0"/>
              <a:t>Gambia, The**</a:t>
            </a:r>
          </a:p>
          <a:p>
            <a:pPr algn="ctr"/>
            <a:r>
              <a:rPr lang="en-US" sz="1400" dirty="0"/>
              <a:t>Guinea Bissau**</a:t>
            </a:r>
          </a:p>
          <a:p>
            <a:pPr algn="ctr"/>
            <a:r>
              <a:rPr lang="en-US" sz="1400" dirty="0"/>
              <a:t>Mozambique**</a:t>
            </a:r>
          </a:p>
          <a:p>
            <a:pPr algn="ctr"/>
            <a:r>
              <a:rPr lang="en-US" sz="1400" dirty="0"/>
              <a:t>Namibia**,***</a:t>
            </a:r>
          </a:p>
          <a:p>
            <a:pPr algn="ctr"/>
            <a:r>
              <a:rPr lang="en-US" sz="1400" dirty="0"/>
              <a:t>Sao Tome &amp; Principe**,***</a:t>
            </a:r>
          </a:p>
          <a:p>
            <a:pPr algn="ctr"/>
            <a:r>
              <a:rPr lang="en-US" sz="1400" dirty="0"/>
              <a:t>Tunisia</a:t>
            </a:r>
          </a:p>
          <a:p>
            <a:pPr algn="ctr"/>
            <a:endParaRPr lang="en-US" sz="1400" dirty="0"/>
          </a:p>
        </p:txBody>
      </p:sp>
      <p:sp>
        <p:nvSpPr>
          <p:cNvPr id="11" name="TextBox 15"/>
          <p:cNvSpPr txBox="1">
            <a:spLocks noChangeArrowheads="1"/>
          </p:cNvSpPr>
          <p:nvPr/>
        </p:nvSpPr>
        <p:spPr bwMode="auto">
          <a:xfrm>
            <a:off x="3736124" y="2387565"/>
            <a:ext cx="1569385" cy="116955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dirty="0"/>
              <a:t>Egypt*,**</a:t>
            </a:r>
          </a:p>
          <a:p>
            <a:pPr algn="ctr"/>
            <a:r>
              <a:rPr lang="en-US" sz="1400" dirty="0"/>
              <a:t>Ghana**</a:t>
            </a:r>
          </a:p>
          <a:p>
            <a:pPr algn="ctr"/>
            <a:r>
              <a:rPr lang="en-US" sz="1400" dirty="0"/>
              <a:t>Mauritania**</a:t>
            </a:r>
          </a:p>
          <a:p>
            <a:pPr algn="ctr"/>
            <a:endParaRPr lang="en-US" sz="1400" dirty="0"/>
          </a:p>
          <a:p>
            <a:pPr algn="ctr"/>
            <a:r>
              <a:rPr lang="en-US" sz="1400" dirty="0" smtClean="0"/>
              <a:t>NA Region</a:t>
            </a:r>
            <a:r>
              <a:rPr lang="en-US" sz="1400" dirty="0"/>
              <a:t>*,**</a:t>
            </a:r>
          </a:p>
        </p:txBody>
      </p:sp>
      <p:sp>
        <p:nvSpPr>
          <p:cNvPr id="16" name="Rectangular Callout 15"/>
          <p:cNvSpPr/>
          <p:nvPr/>
        </p:nvSpPr>
        <p:spPr bwMode="auto">
          <a:xfrm>
            <a:off x="5376041" y="1245476"/>
            <a:ext cx="2159876" cy="993227"/>
          </a:xfrm>
          <a:prstGeom prst="wedgeRectCallout">
            <a:avLst>
              <a:gd name="adj1" fmla="val -79227"/>
              <a:gd name="adj2" fmla="val 156151"/>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Yet northern Africa</a:t>
            </a: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rPr>
              <a:t>only region to </a:t>
            </a: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rPr>
              <a:t>p</a:t>
            </a:r>
            <a:r>
              <a:rPr kumimoji="0" lang="en-US" sz="1800" b="1" i="0" u="none" strike="noStrike" cap="none" normalizeH="0" baseline="0" dirty="0" smtClean="0">
                <a:ln>
                  <a:noFill/>
                </a:ln>
                <a:solidFill>
                  <a:schemeClr val="tx1"/>
                </a:solidFill>
                <a:effectLst/>
                <a:latin typeface="Times New Roman" pitchFamily="18" charset="0"/>
              </a:rPr>
              <a:t>ossibly</a:t>
            </a:r>
            <a:r>
              <a:rPr kumimoji="0" lang="en-US" sz="1800" b="1" i="0" u="none" strike="noStrike" cap="none" normalizeH="0" dirty="0" smtClean="0">
                <a:ln>
                  <a:noFill/>
                </a:ln>
                <a:solidFill>
                  <a:schemeClr val="tx1"/>
                </a:solidFill>
                <a:effectLst/>
                <a:latin typeface="Times New Roman" pitchFamily="18" charset="0"/>
              </a:rPr>
              <a:t> meet both</a:t>
            </a:r>
            <a:endParaRPr kumimoji="0" lang="en-US" sz="1800" b="1" i="0" u="none" strike="noStrike" cap="none" normalizeH="0" baseline="0" dirty="0" smtClean="0">
              <a:ln>
                <a:noFill/>
              </a:ln>
              <a:solidFill>
                <a:schemeClr val="tx1"/>
              </a:solidFill>
              <a:effectLst/>
              <a:latin typeface="Times New Roman" pitchFamily="18" charset="0"/>
            </a:endParaRPr>
          </a:p>
        </p:txBody>
      </p:sp>
      <p:sp>
        <p:nvSpPr>
          <p:cNvPr id="17" name="Flowchart: Alternate Process 16"/>
          <p:cNvSpPr/>
          <p:nvPr/>
        </p:nvSpPr>
        <p:spPr bwMode="auto">
          <a:xfrm>
            <a:off x="0" y="3231931"/>
            <a:ext cx="2238703" cy="709448"/>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14 on track for </a:t>
            </a: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rPr>
              <a:t>halving poverty</a:t>
            </a:r>
            <a:endParaRPr kumimoji="0" lang="en-US" sz="1800" b="1" i="0" u="none" strike="noStrike" cap="none" normalizeH="0" baseline="0" dirty="0" smtClean="0">
              <a:ln>
                <a:noFill/>
              </a:ln>
              <a:solidFill>
                <a:schemeClr val="tx1"/>
              </a:solidFill>
              <a:effectLst/>
              <a:latin typeface="Times New Roman" pitchFamily="18" charset="0"/>
            </a:endParaRPr>
          </a:p>
        </p:txBody>
      </p:sp>
      <p:sp>
        <p:nvSpPr>
          <p:cNvPr id="18" name="Flowchart: Alternate Process 17"/>
          <p:cNvSpPr/>
          <p:nvPr/>
        </p:nvSpPr>
        <p:spPr bwMode="auto">
          <a:xfrm>
            <a:off x="5344510" y="4414345"/>
            <a:ext cx="2254469" cy="662152"/>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12 on track for </a:t>
            </a: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rPr>
              <a:t>halving hunger</a:t>
            </a:r>
            <a:endParaRPr kumimoji="0" lang="en-US" sz="1800" b="1" i="0" u="none" strike="noStrike" cap="none" normalizeH="0" baseline="0" dirty="0" smtClean="0">
              <a:ln>
                <a:noFill/>
              </a:ln>
              <a:solidFill>
                <a:schemeClr val="tx1"/>
              </a:solidFill>
              <a:effectLst/>
              <a:latin typeface="Times New Roman" pitchFamily="18" charset="0"/>
            </a:endParaRPr>
          </a:p>
        </p:txBody>
      </p:sp>
      <p:sp>
        <p:nvSpPr>
          <p:cNvPr id="19" name="Flowchart: Process 18"/>
          <p:cNvSpPr/>
          <p:nvPr/>
        </p:nvSpPr>
        <p:spPr bwMode="auto">
          <a:xfrm>
            <a:off x="3184634" y="2254469"/>
            <a:ext cx="2427889" cy="122971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Majority of these</a:t>
            </a: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rPr>
              <a:t>countries are in West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Africa (5 for poverty,</a:t>
            </a:r>
          </a:p>
          <a:p>
            <a:pPr marL="0" marR="0" indent="0" algn="ctr"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rPr>
              <a:t>and 4 for hunger)</a:t>
            </a:r>
            <a:endParaRPr kumimoji="0" lang="en-US" sz="18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8"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amond(i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grpId="1" nodeType="clickEffect">
                                  <p:stCondLst>
                                    <p:cond delay="0"/>
                                  </p:stCondLst>
                                  <p:childTnLst>
                                    <p:animEffect transition="out" filter="diamond(in)">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for M&amp;E and </a:t>
            </a:r>
            <a:r>
              <a:rPr lang="en-US" dirty="0" err="1" smtClean="0"/>
              <a:t>ReSAKSS</a:t>
            </a:r>
            <a:endParaRPr lang="en-US" dirty="0"/>
          </a:p>
        </p:txBody>
      </p:sp>
      <p:sp>
        <p:nvSpPr>
          <p:cNvPr id="5" name="Content Placeholder 2"/>
          <p:cNvSpPr txBox="1">
            <a:spLocks/>
          </p:cNvSpPr>
          <p:nvPr/>
        </p:nvSpPr>
        <p:spPr bwMode="auto">
          <a:xfrm>
            <a:off x="909145" y="990600"/>
            <a:ext cx="7853855"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B430"/>
              </a:buClr>
              <a:buSzPct val="80000"/>
              <a:buFont typeface="Wingdings" pitchFamily="2" charset="2"/>
              <a:buChar char="Ø"/>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Present results (2010 continental and regional reports) at next CAADP PP, 23-25 March 2011 in Yaoundé, Cameroon</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B430"/>
              </a:buClr>
              <a:buSzPct val="80000"/>
              <a:buFont typeface="Wingdings" pitchFamily="2" charset="2"/>
              <a:buChar char="Ø"/>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Focus on establishing country SAKSS nodes for M&amp;E of investment plans</a:t>
            </a:r>
          </a:p>
          <a:p>
            <a:pPr marL="342900" marR="0" lvl="0" indent="-342900" algn="l" defTabSz="914400" rtl="0" eaLnBrk="1" fontAlgn="base" latinLnBrk="0" hangingPunct="1">
              <a:lnSpc>
                <a:spcPct val="100000"/>
              </a:lnSpc>
              <a:spcBef>
                <a:spcPct val="20000"/>
              </a:spcBef>
              <a:spcAft>
                <a:spcPct val="0"/>
              </a:spcAft>
              <a:buClr>
                <a:srgbClr val="C0B430"/>
              </a:buClr>
              <a:buSzPct val="80000"/>
              <a:buFont typeface="Wingdings" pitchFamily="2" charset="2"/>
              <a:buChar char="Ø"/>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2011 M&amp;E to focus on agricultural productivity</a:t>
            </a:r>
          </a:p>
          <a:p>
            <a:pPr marL="742950" marR="0" lvl="1" indent="-285750" algn="l" defTabSz="914400" rtl="0" eaLnBrk="1" fontAlgn="base" latinLnBrk="0" hangingPunct="1">
              <a:lnSpc>
                <a:spcPct val="100000"/>
              </a:lnSpc>
              <a:spcBef>
                <a:spcPct val="20000"/>
              </a:spcBef>
              <a:spcAft>
                <a:spcPct val="0"/>
              </a:spcAft>
              <a:buClr>
                <a:srgbClr val="C0B430"/>
              </a:buClr>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rPr>
              <a:t>Why there has not been widespread technical change in Africa?</a:t>
            </a:r>
          </a:p>
          <a:p>
            <a:pPr marL="742950" marR="0" lvl="1" indent="-285750" algn="l" defTabSz="914400" rtl="0" eaLnBrk="1" fontAlgn="base" latinLnBrk="0" hangingPunct="1">
              <a:lnSpc>
                <a:spcPct val="100000"/>
              </a:lnSpc>
              <a:spcBef>
                <a:spcPct val="20000"/>
              </a:spcBef>
              <a:spcAft>
                <a:spcPct val="0"/>
              </a:spcAft>
              <a:buClr>
                <a:srgbClr val="C0B430"/>
              </a:buClr>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rPr>
              <a:t>Review any lessons associated with the efficiency gains in agricultural production achieved in different parts of Africa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ReSAKSS</a:t>
            </a:r>
          </a:p>
          <a:p>
            <a:r>
              <a:rPr lang="en-US" dirty="0" smtClean="0"/>
              <a:t>CAADP M&amp;E Framework</a:t>
            </a:r>
          </a:p>
          <a:p>
            <a:pPr lvl="1"/>
            <a:r>
              <a:rPr lang="en-US" dirty="0" smtClean="0"/>
              <a:t>Rationale and key questions</a:t>
            </a:r>
          </a:p>
          <a:p>
            <a:pPr lvl="1"/>
            <a:r>
              <a:rPr lang="en-US" dirty="0" smtClean="0"/>
              <a:t>Results</a:t>
            </a:r>
          </a:p>
          <a:p>
            <a:r>
              <a:rPr lang="en-US" dirty="0" smtClean="0"/>
              <a:t>Next steps for CAADP M&amp;E and ReSAKSS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r>
              <a:rPr lang="en-US" dirty="0" smtClean="0"/>
              <a:t>Organization of </a:t>
            </a:r>
            <a:r>
              <a:rPr lang="en-US" dirty="0" err="1" smtClean="0"/>
              <a:t>ReSAKSS</a:t>
            </a:r>
            <a:endParaRPr lang="en-US" dirty="0" smtClean="0"/>
          </a:p>
        </p:txBody>
      </p:sp>
      <p:sp>
        <p:nvSpPr>
          <p:cNvPr id="4" name="Text Placeholder 3"/>
          <p:cNvSpPr>
            <a:spLocks noGrp="1"/>
          </p:cNvSpPr>
          <p:nvPr>
            <p:ph type="body" idx="1"/>
          </p:nvPr>
        </p:nvSpPr>
        <p:spPr>
          <a:xfrm>
            <a:off x="381000" y="1143000"/>
            <a:ext cx="4040188" cy="639762"/>
          </a:xfrm>
        </p:spPr>
        <p:txBody>
          <a:bodyPr/>
          <a:lstStyle/>
          <a:p>
            <a:pPr algn="ctr"/>
            <a:r>
              <a:rPr lang="en-US" u="sng" dirty="0" smtClean="0"/>
              <a:t>One Africa-wide and three Regional nodes</a:t>
            </a:r>
            <a:endParaRPr lang="en-US" u="sng" dirty="0"/>
          </a:p>
        </p:txBody>
      </p:sp>
      <p:sp>
        <p:nvSpPr>
          <p:cNvPr id="5" name="Text Placeholder 4"/>
          <p:cNvSpPr>
            <a:spLocks noGrp="1"/>
          </p:cNvSpPr>
          <p:nvPr>
            <p:ph type="body" sz="quarter" idx="3"/>
          </p:nvPr>
        </p:nvSpPr>
        <p:spPr>
          <a:xfrm>
            <a:off x="4645025" y="762000"/>
            <a:ext cx="4041775" cy="639762"/>
          </a:xfrm>
        </p:spPr>
        <p:txBody>
          <a:bodyPr/>
          <a:lstStyle/>
          <a:p>
            <a:pPr algn="ctr"/>
            <a:r>
              <a:rPr lang="en-US" u="sng" dirty="0" smtClean="0"/>
              <a:t>Country SAKSS nodes</a:t>
            </a:r>
            <a:endParaRPr lang="en-US" u="sng" dirty="0"/>
          </a:p>
        </p:txBody>
      </p:sp>
      <p:sp>
        <p:nvSpPr>
          <p:cNvPr id="6" name="Content Placeholder 5"/>
          <p:cNvSpPr>
            <a:spLocks noGrp="1"/>
          </p:cNvSpPr>
          <p:nvPr>
            <p:ph sz="quarter" idx="4"/>
          </p:nvPr>
        </p:nvSpPr>
        <p:spPr>
          <a:xfrm>
            <a:off x="4645025" y="1524000"/>
            <a:ext cx="4194175" cy="4648200"/>
          </a:xfrm>
        </p:spPr>
        <p:txBody>
          <a:bodyPr>
            <a:normAutofit/>
          </a:bodyPr>
          <a:lstStyle/>
          <a:p>
            <a:r>
              <a:rPr lang="en-US" dirty="0" smtClean="0"/>
              <a:t>Established: Rwanda and Uganda</a:t>
            </a:r>
          </a:p>
          <a:p>
            <a:pPr lvl="0"/>
            <a:r>
              <a:rPr lang="en-US" dirty="0" smtClean="0"/>
              <a:t>Countries advanced in process:</a:t>
            </a:r>
          </a:p>
          <a:p>
            <a:pPr lvl="1"/>
            <a:r>
              <a:rPr lang="en-US" dirty="0" smtClean="0"/>
              <a:t>SA: Zambia (under discussion)</a:t>
            </a:r>
          </a:p>
          <a:p>
            <a:pPr lvl="1"/>
            <a:r>
              <a:rPr lang="en-US" dirty="0" smtClean="0"/>
              <a:t>WA: Ghana, Liberia, Mali, Senegal, Sierra Leone, and Niger, Nigeria, Togo</a:t>
            </a:r>
          </a:p>
          <a:p>
            <a:pPr lvl="1"/>
            <a:r>
              <a:rPr lang="en-US" dirty="0" smtClean="0"/>
              <a:t>ECA: DRC, Malawi, Mozambique </a:t>
            </a:r>
          </a:p>
        </p:txBody>
      </p:sp>
      <p:pic>
        <p:nvPicPr>
          <p:cNvPr id="13" name="Picture 2"/>
          <p:cNvPicPr>
            <a:picLocks noChangeAspect="1" noChangeArrowheads="1"/>
          </p:cNvPicPr>
          <p:nvPr/>
        </p:nvPicPr>
        <p:blipFill>
          <a:blip r:embed="rId3" cstate="print"/>
          <a:srcRect/>
          <a:stretch>
            <a:fillRect/>
          </a:stretch>
        </p:blipFill>
        <p:spPr bwMode="auto">
          <a:xfrm>
            <a:off x="914400" y="2438400"/>
            <a:ext cx="2978598" cy="3342563"/>
          </a:xfrm>
          <a:prstGeom prst="rect">
            <a:avLst/>
          </a:prstGeom>
          <a:noFill/>
          <a:ln w="9525">
            <a:noFill/>
            <a:miter lim="800000"/>
            <a:headEnd/>
            <a:tailEnd/>
          </a:ln>
        </p:spPr>
      </p:pic>
      <p:sp>
        <p:nvSpPr>
          <p:cNvPr id="15" name="TextBox 14"/>
          <p:cNvSpPr txBox="1"/>
          <p:nvPr/>
        </p:nvSpPr>
        <p:spPr>
          <a:xfrm>
            <a:off x="2819400" y="3429000"/>
            <a:ext cx="1524000" cy="1323439"/>
          </a:xfrm>
          <a:prstGeom prst="rect">
            <a:avLst/>
          </a:prstGeom>
          <a:solidFill>
            <a:srgbClr val="EEECE1">
              <a:alpha val="50196"/>
            </a:srgbClr>
          </a:solidFill>
          <a:ln>
            <a:solidFill>
              <a:schemeClr val="accent3">
                <a:lumMod val="50000"/>
              </a:schemeClr>
            </a:solidFill>
          </a:ln>
          <a:effectLst/>
        </p:spPr>
        <p:txBody>
          <a:bodyPr wrap="square">
            <a:spAutoFit/>
          </a:bodyPr>
          <a:lstStyle/>
          <a:p>
            <a:pPr algn="ctr">
              <a:defRPr/>
            </a:pPr>
            <a:r>
              <a:rPr lang="en-US" sz="1600" b="1" dirty="0">
                <a:latin typeface="Calibri" pitchFamily="-65" charset="0"/>
              </a:rPr>
              <a:t>Eastern and Central Africa at ILRI in Nairobi – works with COMESA</a:t>
            </a:r>
          </a:p>
        </p:txBody>
      </p:sp>
      <p:sp>
        <p:nvSpPr>
          <p:cNvPr id="16" name="TextBox 15"/>
          <p:cNvSpPr txBox="1"/>
          <p:nvPr/>
        </p:nvSpPr>
        <p:spPr>
          <a:xfrm>
            <a:off x="1752600" y="5181600"/>
            <a:ext cx="1905000" cy="830997"/>
          </a:xfrm>
          <a:prstGeom prst="rect">
            <a:avLst/>
          </a:prstGeom>
          <a:solidFill>
            <a:srgbClr val="EEECE1">
              <a:alpha val="50196"/>
            </a:srgbClr>
          </a:solidFill>
          <a:ln>
            <a:solidFill>
              <a:schemeClr val="accent3">
                <a:lumMod val="50000"/>
              </a:schemeClr>
            </a:solidFill>
          </a:ln>
          <a:effectLst/>
        </p:spPr>
        <p:txBody>
          <a:bodyPr wrap="square">
            <a:spAutoFit/>
          </a:bodyPr>
          <a:lstStyle/>
          <a:p>
            <a:pPr algn="ctr">
              <a:defRPr/>
            </a:pPr>
            <a:r>
              <a:rPr lang="en-US" sz="1600" b="1" dirty="0">
                <a:latin typeface="Calibri" pitchFamily="-65" charset="0"/>
              </a:rPr>
              <a:t>Southern Africa at IWMI in Pretoria – works with SADC</a:t>
            </a:r>
          </a:p>
        </p:txBody>
      </p:sp>
      <p:sp>
        <p:nvSpPr>
          <p:cNvPr id="17" name="TextBox 16"/>
          <p:cNvSpPr txBox="1"/>
          <p:nvPr/>
        </p:nvSpPr>
        <p:spPr>
          <a:xfrm>
            <a:off x="457200" y="3505200"/>
            <a:ext cx="1600200" cy="1077218"/>
          </a:xfrm>
          <a:prstGeom prst="rect">
            <a:avLst/>
          </a:prstGeom>
          <a:solidFill>
            <a:srgbClr val="EEECE1">
              <a:alpha val="50196"/>
            </a:srgbClr>
          </a:solidFill>
          <a:ln>
            <a:solidFill>
              <a:schemeClr val="accent3">
                <a:lumMod val="50000"/>
              </a:schemeClr>
            </a:solidFill>
          </a:ln>
          <a:effectLst/>
        </p:spPr>
        <p:txBody>
          <a:bodyPr wrap="square">
            <a:spAutoFit/>
          </a:bodyPr>
          <a:lstStyle/>
          <a:p>
            <a:pPr algn="ctr">
              <a:defRPr/>
            </a:pPr>
            <a:r>
              <a:rPr lang="en-US" sz="1600" b="1" dirty="0">
                <a:latin typeface="Calibri" pitchFamily="-65" charset="0"/>
              </a:rPr>
              <a:t>West Africa at IITA in Ibadan – works with ECOWAS</a:t>
            </a:r>
          </a:p>
        </p:txBody>
      </p:sp>
      <p:sp>
        <p:nvSpPr>
          <p:cNvPr id="19" name="TextBox 18"/>
          <p:cNvSpPr txBox="1"/>
          <p:nvPr/>
        </p:nvSpPr>
        <p:spPr>
          <a:xfrm>
            <a:off x="1295400" y="1905000"/>
            <a:ext cx="2286000" cy="830997"/>
          </a:xfrm>
          <a:prstGeom prst="rect">
            <a:avLst/>
          </a:prstGeom>
          <a:solidFill>
            <a:srgbClr val="EEECE1">
              <a:alpha val="50196"/>
            </a:srgbClr>
          </a:solidFill>
          <a:ln>
            <a:solidFill>
              <a:schemeClr val="accent3">
                <a:lumMod val="50000"/>
              </a:schemeClr>
            </a:solidFill>
          </a:ln>
          <a:effectLst/>
        </p:spPr>
        <p:txBody>
          <a:bodyPr wrap="square">
            <a:spAutoFit/>
          </a:bodyPr>
          <a:lstStyle/>
          <a:p>
            <a:pPr lvl="0" algn="ctr">
              <a:defRPr/>
            </a:pPr>
            <a:r>
              <a:rPr lang="en-US" sz="1600" b="1" kern="0" dirty="0" smtClean="0"/>
              <a:t>Africa Wide at IFPRI in DC– coordinates across regional nodes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CAADP M&amp;E Framework</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Idea behind M&amp;E framework</a:t>
            </a:r>
            <a:endParaRPr lang="en-US" dirty="0"/>
          </a:p>
        </p:txBody>
      </p:sp>
      <p:sp>
        <p:nvSpPr>
          <p:cNvPr id="4" name="Footer Placeholder 3"/>
          <p:cNvSpPr>
            <a:spLocks noGrp="1"/>
          </p:cNvSpPr>
          <p:nvPr>
            <p:ph type="ftr" sz="quarter" idx="10"/>
          </p:nvPr>
        </p:nvSpPr>
        <p:spPr/>
        <p:txBody>
          <a:bodyPr/>
          <a:lstStyle/>
          <a:p>
            <a:pPr>
              <a:defRPr/>
            </a:pPr>
            <a:r>
              <a:rPr lang="en-US" dirty="0" smtClean="0"/>
              <a:t>Page </a:t>
            </a:r>
            <a:fld id="{AE450516-CBBB-4D4B-A317-C397B6008BB8}" type="slidenum">
              <a:rPr lang="en-US" smtClean="0"/>
              <a:pPr>
                <a:defRPr/>
              </a:pPr>
              <a:t>5</a:t>
            </a:fld>
            <a:endParaRPr lang="en-US" dirty="0"/>
          </a:p>
        </p:txBody>
      </p:sp>
      <p:sp>
        <p:nvSpPr>
          <p:cNvPr id="7" name="Rounded Rectangle 6"/>
          <p:cNvSpPr/>
          <p:nvPr/>
        </p:nvSpPr>
        <p:spPr>
          <a:xfrm>
            <a:off x="2524836" y="1023582"/>
            <a:ext cx="4053385" cy="805218"/>
          </a:xfrm>
          <a:prstGeom prst="roundRect">
            <a:avLst/>
          </a:prstGeom>
          <a:gradFill flip="none" rotWithShape="1">
            <a:gsLst>
              <a:gs pos="0">
                <a:schemeClr val="accent1">
                  <a:lumMod val="40000"/>
                  <a:lumOff val="60000"/>
                </a:schemeClr>
              </a:gs>
              <a:gs pos="80000">
                <a:schemeClr val="accent3">
                  <a:shade val="93000"/>
                  <a:satMod val="130000"/>
                </a:schemeClr>
              </a:gs>
              <a:gs pos="100000">
                <a:schemeClr val="accent3">
                  <a:shade val="94000"/>
                  <a:satMod val="135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28281A"/>
                </a:solidFill>
              </a:rPr>
              <a:t>Greater/better distributed</a:t>
            </a:r>
          </a:p>
          <a:p>
            <a:pPr algn="ctr"/>
            <a:r>
              <a:rPr lang="en-US" b="1" dirty="0" smtClean="0">
                <a:solidFill>
                  <a:srgbClr val="28281A"/>
                </a:solidFill>
              </a:rPr>
              <a:t>poverty reduction</a:t>
            </a:r>
            <a:r>
              <a:rPr lang="en-US" dirty="0" smtClean="0">
                <a:solidFill>
                  <a:srgbClr val="28281A"/>
                </a:solidFill>
              </a:rPr>
              <a:t> &amp; </a:t>
            </a:r>
            <a:r>
              <a:rPr lang="en-US" b="1" dirty="0" smtClean="0">
                <a:solidFill>
                  <a:srgbClr val="28281A"/>
                </a:solidFill>
              </a:rPr>
              <a:t>food and nutrition security </a:t>
            </a:r>
            <a:r>
              <a:rPr lang="en-US" dirty="0" smtClean="0">
                <a:solidFill>
                  <a:srgbClr val="28281A"/>
                </a:solidFill>
              </a:rPr>
              <a:t>outcomes</a:t>
            </a:r>
            <a:endParaRPr lang="en-US" dirty="0">
              <a:solidFill>
                <a:srgbClr val="28281A"/>
              </a:solidFill>
            </a:endParaRPr>
          </a:p>
        </p:txBody>
      </p:sp>
      <p:sp>
        <p:nvSpPr>
          <p:cNvPr id="11" name="Rounded Rectangle 10"/>
          <p:cNvSpPr/>
          <p:nvPr/>
        </p:nvSpPr>
        <p:spPr>
          <a:xfrm>
            <a:off x="2565779" y="2131335"/>
            <a:ext cx="4012441" cy="652804"/>
          </a:xfrm>
          <a:prstGeom prst="roundRect">
            <a:avLst/>
          </a:prstGeom>
          <a:gradFill flip="none" rotWithShape="1">
            <a:gsLst>
              <a:gs pos="0">
                <a:srgbClr val="B8FEC4"/>
              </a:gs>
              <a:gs pos="80000">
                <a:schemeClr val="accent3">
                  <a:shade val="93000"/>
                  <a:satMod val="130000"/>
                </a:schemeClr>
              </a:gs>
              <a:gs pos="100000">
                <a:schemeClr val="accent3">
                  <a:shade val="94000"/>
                  <a:satMod val="135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28281A"/>
                </a:solidFill>
              </a:rPr>
              <a:t>Accelerated</a:t>
            </a:r>
            <a:r>
              <a:rPr lang="en-US" b="1" dirty="0" smtClean="0">
                <a:solidFill>
                  <a:srgbClr val="28281A"/>
                </a:solidFill>
              </a:rPr>
              <a:t> agricultural growth</a:t>
            </a:r>
            <a:r>
              <a:rPr lang="en-US" dirty="0" smtClean="0">
                <a:solidFill>
                  <a:srgbClr val="28281A"/>
                </a:solidFill>
              </a:rPr>
              <a:t> &amp; Greater </a:t>
            </a:r>
            <a:r>
              <a:rPr lang="en-US" b="1" dirty="0" smtClean="0">
                <a:solidFill>
                  <a:srgbClr val="28281A"/>
                </a:solidFill>
              </a:rPr>
              <a:t>market access</a:t>
            </a:r>
            <a:endParaRPr lang="en-US" dirty="0" smtClean="0">
              <a:solidFill>
                <a:srgbClr val="28281A"/>
              </a:solidFill>
            </a:endParaRPr>
          </a:p>
        </p:txBody>
      </p:sp>
      <p:sp>
        <p:nvSpPr>
          <p:cNvPr id="12" name="Rounded Rectangle 11"/>
          <p:cNvSpPr/>
          <p:nvPr/>
        </p:nvSpPr>
        <p:spPr>
          <a:xfrm>
            <a:off x="2579421" y="3098043"/>
            <a:ext cx="4012442" cy="8074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28281A"/>
                </a:solidFill>
              </a:rPr>
              <a:t>More enabling </a:t>
            </a:r>
            <a:r>
              <a:rPr lang="en-US" b="1" dirty="0" smtClean="0">
                <a:solidFill>
                  <a:srgbClr val="28281A"/>
                </a:solidFill>
              </a:rPr>
              <a:t>policies</a:t>
            </a:r>
            <a:r>
              <a:rPr lang="en-US" dirty="0" smtClean="0">
                <a:solidFill>
                  <a:srgbClr val="28281A"/>
                </a:solidFill>
              </a:rPr>
              <a:t> &amp;</a:t>
            </a:r>
          </a:p>
          <a:p>
            <a:pPr algn="ctr"/>
            <a:r>
              <a:rPr lang="en-US" dirty="0" smtClean="0">
                <a:solidFill>
                  <a:srgbClr val="28281A"/>
                </a:solidFill>
              </a:rPr>
              <a:t>Greater/more efficient allocation of </a:t>
            </a:r>
            <a:r>
              <a:rPr lang="en-US" b="1" dirty="0" smtClean="0">
                <a:solidFill>
                  <a:srgbClr val="28281A"/>
                </a:solidFill>
              </a:rPr>
              <a:t>agricultural investments</a:t>
            </a:r>
            <a:endParaRPr lang="en-US" b="1" dirty="0">
              <a:solidFill>
                <a:srgbClr val="28281A"/>
              </a:solidFill>
            </a:endParaRPr>
          </a:p>
        </p:txBody>
      </p:sp>
      <p:sp>
        <p:nvSpPr>
          <p:cNvPr id="38" name="Up Arrow 37"/>
          <p:cNvSpPr/>
          <p:nvPr/>
        </p:nvSpPr>
        <p:spPr>
          <a:xfrm>
            <a:off x="4421875" y="1836760"/>
            <a:ext cx="272954" cy="27864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Up Arrow 38"/>
          <p:cNvSpPr/>
          <p:nvPr/>
        </p:nvSpPr>
        <p:spPr>
          <a:xfrm>
            <a:off x="4440925" y="2800064"/>
            <a:ext cx="272954" cy="27864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Up Arrow 39"/>
          <p:cNvSpPr/>
          <p:nvPr/>
        </p:nvSpPr>
        <p:spPr>
          <a:xfrm>
            <a:off x="4450450" y="3906815"/>
            <a:ext cx="272954" cy="27864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32"/>
          <p:cNvGrpSpPr/>
          <p:nvPr/>
        </p:nvGrpSpPr>
        <p:grpSpPr>
          <a:xfrm>
            <a:off x="612579" y="4124325"/>
            <a:ext cx="7045522" cy="2194588"/>
            <a:chOff x="612579" y="4124325"/>
            <a:chExt cx="7045522" cy="2194588"/>
          </a:xfrm>
        </p:grpSpPr>
        <p:sp>
          <p:nvSpPr>
            <p:cNvPr id="41" name="Oval 40"/>
            <p:cNvSpPr/>
            <p:nvPr/>
          </p:nvSpPr>
          <p:spPr>
            <a:xfrm>
              <a:off x="1028701" y="4124325"/>
              <a:ext cx="6629400" cy="2194588"/>
            </a:xfrm>
            <a:prstGeom prst="ellipse">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sz="1600" dirty="0">
                <a:solidFill>
                  <a:srgbClr val="FFFFFF"/>
                </a:solidFill>
              </a:endParaRPr>
            </a:p>
          </p:txBody>
        </p:sp>
        <p:sp>
          <p:nvSpPr>
            <p:cNvPr id="44" name="TextBox 43"/>
            <p:cNvSpPr txBox="1"/>
            <p:nvPr/>
          </p:nvSpPr>
          <p:spPr>
            <a:xfrm>
              <a:off x="612579" y="4924425"/>
              <a:ext cx="1723549" cy="646331"/>
            </a:xfrm>
            <a:prstGeom prst="rect">
              <a:avLst/>
            </a:prstGeom>
            <a:noFill/>
          </p:spPr>
          <p:txBody>
            <a:bodyPr wrap="none" rtlCol="0">
              <a:spAutoFit/>
            </a:bodyPr>
            <a:lstStyle/>
            <a:p>
              <a:r>
                <a:rPr lang="en-US" b="1" u="sng" dirty="0" smtClean="0"/>
                <a:t>Global level</a:t>
              </a:r>
            </a:p>
            <a:p>
              <a:r>
                <a:rPr lang="en-US" b="1" dirty="0" smtClean="0"/>
                <a:t>Commitments</a:t>
              </a:r>
              <a:endParaRPr lang="en-US" b="1" dirty="0"/>
            </a:p>
          </p:txBody>
        </p:sp>
      </p:grpSp>
      <p:grpSp>
        <p:nvGrpSpPr>
          <p:cNvPr id="3" name="Group 131"/>
          <p:cNvGrpSpPr/>
          <p:nvPr/>
        </p:nvGrpSpPr>
        <p:grpSpPr>
          <a:xfrm>
            <a:off x="2238233" y="4227821"/>
            <a:ext cx="5343624" cy="1954615"/>
            <a:chOff x="2238233" y="4227821"/>
            <a:chExt cx="5343624" cy="1954615"/>
          </a:xfrm>
        </p:grpSpPr>
        <p:sp>
          <p:nvSpPr>
            <p:cNvPr id="43" name="Oval 42"/>
            <p:cNvSpPr/>
            <p:nvPr/>
          </p:nvSpPr>
          <p:spPr>
            <a:xfrm>
              <a:off x="2238233" y="4227821"/>
              <a:ext cx="5162692" cy="1954615"/>
            </a:xfrm>
            <a:prstGeom prst="ellipse">
              <a:avLst/>
            </a:prstGeom>
            <a:solidFill>
              <a:srgbClr val="00B0F0">
                <a:alpha val="3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US" sz="1400" dirty="0">
                <a:solidFill>
                  <a:srgbClr val="FFFFFF"/>
                </a:solidFill>
              </a:endParaRPr>
            </a:p>
          </p:txBody>
        </p:sp>
        <p:sp>
          <p:nvSpPr>
            <p:cNvPr id="45" name="TextBox 44"/>
            <p:cNvSpPr txBox="1"/>
            <p:nvPr/>
          </p:nvSpPr>
          <p:spPr>
            <a:xfrm>
              <a:off x="5576180" y="4800600"/>
              <a:ext cx="2005677" cy="923330"/>
            </a:xfrm>
            <a:prstGeom prst="rect">
              <a:avLst/>
            </a:prstGeom>
            <a:noFill/>
          </p:spPr>
          <p:txBody>
            <a:bodyPr wrap="none" rtlCol="0">
              <a:spAutoFit/>
            </a:bodyPr>
            <a:lstStyle/>
            <a:p>
              <a:pPr algn="r"/>
              <a:r>
                <a:rPr lang="en-US" b="1" u="sng" dirty="0" smtClean="0"/>
                <a:t>Africa-wide level</a:t>
              </a:r>
            </a:p>
            <a:p>
              <a:pPr algn="r"/>
              <a:r>
                <a:rPr lang="en-US" b="1" dirty="0" smtClean="0"/>
                <a:t>Declarations</a:t>
              </a:r>
            </a:p>
            <a:p>
              <a:pPr algn="r"/>
              <a:r>
                <a:rPr lang="en-US" b="1" dirty="0" smtClean="0"/>
                <a:t>Decisions</a:t>
              </a:r>
              <a:endParaRPr lang="en-US" b="1" dirty="0"/>
            </a:p>
          </p:txBody>
        </p:sp>
      </p:grpSp>
      <p:grpSp>
        <p:nvGrpSpPr>
          <p:cNvPr id="6" name="Group 130"/>
          <p:cNvGrpSpPr/>
          <p:nvPr/>
        </p:nvGrpSpPr>
        <p:grpSpPr>
          <a:xfrm>
            <a:off x="2366744" y="4286248"/>
            <a:ext cx="3453031" cy="1676401"/>
            <a:chOff x="2366744" y="4286248"/>
            <a:chExt cx="3453031" cy="1676401"/>
          </a:xfrm>
        </p:grpSpPr>
        <p:sp>
          <p:nvSpPr>
            <p:cNvPr id="42" name="Oval 41"/>
            <p:cNvSpPr/>
            <p:nvPr/>
          </p:nvSpPr>
          <p:spPr>
            <a:xfrm>
              <a:off x="2714624" y="4286248"/>
              <a:ext cx="3105151" cy="1676401"/>
            </a:xfrm>
            <a:prstGeom prst="ellipse">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sz="1400" dirty="0" smtClean="0">
                <a:solidFill>
                  <a:srgbClr val="28281A"/>
                </a:solidFill>
              </a:endParaRPr>
            </a:p>
            <a:p>
              <a:endParaRPr lang="en-US" sz="1400" dirty="0">
                <a:solidFill>
                  <a:srgbClr val="28281A"/>
                </a:solidFill>
              </a:endParaRPr>
            </a:p>
            <a:p>
              <a:endParaRPr lang="en-US" sz="1400" dirty="0" smtClean="0">
                <a:solidFill>
                  <a:srgbClr val="28281A"/>
                </a:solidFill>
              </a:endParaRPr>
            </a:p>
            <a:p>
              <a:endParaRPr lang="en-US" sz="1400" dirty="0">
                <a:solidFill>
                  <a:srgbClr val="28281A"/>
                </a:solidFill>
              </a:endParaRPr>
            </a:p>
            <a:p>
              <a:pPr algn="ctr"/>
              <a:endParaRPr lang="en-US" sz="1400" dirty="0" smtClean="0">
                <a:solidFill>
                  <a:srgbClr val="FFFFFF"/>
                </a:solidFill>
              </a:endParaRPr>
            </a:p>
          </p:txBody>
        </p:sp>
        <p:sp>
          <p:nvSpPr>
            <p:cNvPr id="46" name="TextBox 45"/>
            <p:cNvSpPr txBox="1"/>
            <p:nvPr/>
          </p:nvSpPr>
          <p:spPr>
            <a:xfrm>
              <a:off x="2366744" y="4886325"/>
              <a:ext cx="1736373" cy="646331"/>
            </a:xfrm>
            <a:prstGeom prst="rect">
              <a:avLst/>
            </a:prstGeom>
            <a:noFill/>
          </p:spPr>
          <p:txBody>
            <a:bodyPr wrap="none" rtlCol="0">
              <a:spAutoFit/>
            </a:bodyPr>
            <a:lstStyle/>
            <a:p>
              <a:r>
                <a:rPr lang="en-US" b="1" u="sng" dirty="0"/>
                <a:t>R</a:t>
              </a:r>
              <a:r>
                <a:rPr lang="en-US" b="1" u="sng" dirty="0" smtClean="0"/>
                <a:t>egional level</a:t>
              </a:r>
            </a:p>
            <a:p>
              <a:r>
                <a:rPr lang="en-US" b="1" dirty="0" smtClean="0"/>
                <a:t>Early actions</a:t>
              </a:r>
              <a:endParaRPr lang="en-US" b="1" dirty="0"/>
            </a:p>
          </p:txBody>
        </p:sp>
      </p:grpSp>
      <p:grpSp>
        <p:nvGrpSpPr>
          <p:cNvPr id="8" name="Group 129"/>
          <p:cNvGrpSpPr/>
          <p:nvPr/>
        </p:nvGrpSpPr>
        <p:grpSpPr>
          <a:xfrm>
            <a:off x="3897593" y="4342689"/>
            <a:ext cx="1672253" cy="1219911"/>
            <a:chOff x="3897593" y="4342689"/>
            <a:chExt cx="1672253" cy="1219911"/>
          </a:xfrm>
        </p:grpSpPr>
        <p:grpSp>
          <p:nvGrpSpPr>
            <p:cNvPr id="9" name="Group 35"/>
            <p:cNvGrpSpPr/>
            <p:nvPr/>
          </p:nvGrpSpPr>
          <p:grpSpPr>
            <a:xfrm>
              <a:off x="3922165" y="4363010"/>
              <a:ext cx="1430885" cy="1199590"/>
              <a:chOff x="1314450" y="381000"/>
              <a:chExt cx="6230938" cy="6237288"/>
            </a:xfrm>
          </p:grpSpPr>
          <p:sp>
            <p:nvSpPr>
              <p:cNvPr id="13" name="Freeform 3"/>
              <p:cNvSpPr>
                <a:spLocks/>
              </p:cNvSpPr>
              <p:nvPr/>
            </p:nvSpPr>
            <p:spPr bwMode="auto">
              <a:xfrm>
                <a:off x="1873250" y="514350"/>
                <a:ext cx="2255838" cy="2249488"/>
              </a:xfrm>
              <a:custGeom>
                <a:avLst/>
                <a:gdLst/>
                <a:ahLst/>
                <a:cxnLst>
                  <a:cxn ang="0">
                    <a:pos x="0" y="1123"/>
                  </a:cxn>
                  <a:cxn ang="0">
                    <a:pos x="15" y="1094"/>
                  </a:cxn>
                  <a:cxn ang="0">
                    <a:pos x="28" y="1070"/>
                  </a:cxn>
                  <a:cxn ang="0">
                    <a:pos x="40" y="1044"/>
                  </a:cxn>
                  <a:cxn ang="0">
                    <a:pos x="53" y="1021"/>
                  </a:cxn>
                  <a:cxn ang="0">
                    <a:pos x="68" y="995"/>
                  </a:cxn>
                  <a:cxn ang="0">
                    <a:pos x="84" y="969"/>
                  </a:cxn>
                  <a:cxn ang="0">
                    <a:pos x="99" y="946"/>
                  </a:cxn>
                  <a:cxn ang="0">
                    <a:pos x="114" y="920"/>
                  </a:cxn>
                  <a:cxn ang="0">
                    <a:pos x="134" y="891"/>
                  </a:cxn>
                  <a:cxn ang="0">
                    <a:pos x="156" y="862"/>
                  </a:cxn>
                  <a:cxn ang="0">
                    <a:pos x="172" y="838"/>
                  </a:cxn>
                  <a:cxn ang="0">
                    <a:pos x="192" y="814"/>
                  </a:cxn>
                  <a:cxn ang="0">
                    <a:pos x="212" y="787"/>
                  </a:cxn>
                  <a:cxn ang="0">
                    <a:pos x="234" y="757"/>
                  </a:cxn>
                  <a:cxn ang="0">
                    <a:pos x="256" y="732"/>
                  </a:cxn>
                  <a:cxn ang="0">
                    <a:pos x="280" y="704"/>
                  </a:cxn>
                  <a:cxn ang="0">
                    <a:pos x="302" y="682"/>
                  </a:cxn>
                  <a:cxn ang="0">
                    <a:pos x="329" y="651"/>
                  </a:cxn>
                  <a:cxn ang="0">
                    <a:pos x="353" y="626"/>
                  </a:cxn>
                  <a:cxn ang="0">
                    <a:pos x="377" y="604"/>
                  </a:cxn>
                  <a:cxn ang="0">
                    <a:pos x="404" y="578"/>
                  </a:cxn>
                  <a:cxn ang="0">
                    <a:pos x="424" y="560"/>
                  </a:cxn>
                  <a:cxn ang="0">
                    <a:pos x="450" y="538"/>
                  </a:cxn>
                  <a:cxn ang="0">
                    <a:pos x="476" y="516"/>
                  </a:cxn>
                  <a:cxn ang="0">
                    <a:pos x="507" y="492"/>
                  </a:cxn>
                  <a:cxn ang="0">
                    <a:pos x="532" y="472"/>
                  </a:cxn>
                  <a:cxn ang="0">
                    <a:pos x="561" y="448"/>
                  </a:cxn>
                  <a:cxn ang="0">
                    <a:pos x="596" y="425"/>
                  </a:cxn>
                  <a:cxn ang="0">
                    <a:pos x="627" y="401"/>
                  </a:cxn>
                  <a:cxn ang="0">
                    <a:pos x="662" y="377"/>
                  </a:cxn>
                  <a:cxn ang="0">
                    <a:pos x="697" y="355"/>
                  </a:cxn>
                  <a:cxn ang="0">
                    <a:pos x="733" y="335"/>
                  </a:cxn>
                  <a:cxn ang="0">
                    <a:pos x="772" y="313"/>
                  </a:cxn>
                  <a:cxn ang="0">
                    <a:pos x="805" y="298"/>
                  </a:cxn>
                  <a:cxn ang="0">
                    <a:pos x="836" y="280"/>
                  </a:cxn>
                  <a:cxn ang="0">
                    <a:pos x="872" y="266"/>
                  </a:cxn>
                  <a:cxn ang="0">
                    <a:pos x="898" y="255"/>
                  </a:cxn>
                  <a:cxn ang="0">
                    <a:pos x="788" y="0"/>
                  </a:cxn>
                  <a:cxn ang="0">
                    <a:pos x="1421" y="362"/>
                  </a:cxn>
                  <a:cxn ang="0">
                    <a:pos x="1256" y="1114"/>
                  </a:cxn>
                  <a:cxn ang="0">
                    <a:pos x="1154" y="891"/>
                  </a:cxn>
                  <a:cxn ang="0">
                    <a:pos x="1112" y="911"/>
                  </a:cxn>
                  <a:cxn ang="0">
                    <a:pos x="1072" y="933"/>
                  </a:cxn>
                  <a:cxn ang="0">
                    <a:pos x="1028" y="960"/>
                  </a:cxn>
                  <a:cxn ang="0">
                    <a:pos x="980" y="991"/>
                  </a:cxn>
                  <a:cxn ang="0">
                    <a:pos x="944" y="1019"/>
                  </a:cxn>
                  <a:cxn ang="0">
                    <a:pos x="907" y="1050"/>
                  </a:cxn>
                  <a:cxn ang="0">
                    <a:pos x="870" y="1079"/>
                  </a:cxn>
                  <a:cxn ang="0">
                    <a:pos x="839" y="1110"/>
                  </a:cxn>
                  <a:cxn ang="0">
                    <a:pos x="810" y="1143"/>
                  </a:cxn>
                  <a:cxn ang="0">
                    <a:pos x="777" y="1178"/>
                  </a:cxn>
                  <a:cxn ang="0">
                    <a:pos x="750" y="1213"/>
                  </a:cxn>
                  <a:cxn ang="0">
                    <a:pos x="722" y="1247"/>
                  </a:cxn>
                  <a:cxn ang="0">
                    <a:pos x="699" y="1278"/>
                  </a:cxn>
                  <a:cxn ang="0">
                    <a:pos x="673" y="1320"/>
                  </a:cxn>
                  <a:cxn ang="0">
                    <a:pos x="649" y="1359"/>
                  </a:cxn>
                  <a:cxn ang="0">
                    <a:pos x="636" y="1388"/>
                  </a:cxn>
                  <a:cxn ang="0">
                    <a:pos x="620" y="1417"/>
                  </a:cxn>
                  <a:cxn ang="0">
                    <a:pos x="0" y="1123"/>
                  </a:cxn>
                </a:cxnLst>
                <a:rect l="0" t="0" r="r" b="b"/>
                <a:pathLst>
                  <a:path w="1421" h="1417">
                    <a:moveTo>
                      <a:pt x="0" y="1123"/>
                    </a:moveTo>
                    <a:lnTo>
                      <a:pt x="15" y="1094"/>
                    </a:lnTo>
                    <a:lnTo>
                      <a:pt x="28" y="1070"/>
                    </a:lnTo>
                    <a:lnTo>
                      <a:pt x="40" y="1044"/>
                    </a:lnTo>
                    <a:lnTo>
                      <a:pt x="53" y="1021"/>
                    </a:lnTo>
                    <a:lnTo>
                      <a:pt x="68" y="995"/>
                    </a:lnTo>
                    <a:lnTo>
                      <a:pt x="84" y="969"/>
                    </a:lnTo>
                    <a:lnTo>
                      <a:pt x="99" y="946"/>
                    </a:lnTo>
                    <a:lnTo>
                      <a:pt x="114" y="920"/>
                    </a:lnTo>
                    <a:lnTo>
                      <a:pt x="134" y="891"/>
                    </a:lnTo>
                    <a:lnTo>
                      <a:pt x="156" y="862"/>
                    </a:lnTo>
                    <a:lnTo>
                      <a:pt x="172" y="838"/>
                    </a:lnTo>
                    <a:lnTo>
                      <a:pt x="192" y="814"/>
                    </a:lnTo>
                    <a:lnTo>
                      <a:pt x="212" y="787"/>
                    </a:lnTo>
                    <a:lnTo>
                      <a:pt x="234" y="757"/>
                    </a:lnTo>
                    <a:lnTo>
                      <a:pt x="256" y="732"/>
                    </a:lnTo>
                    <a:lnTo>
                      <a:pt x="280" y="704"/>
                    </a:lnTo>
                    <a:lnTo>
                      <a:pt x="302" y="682"/>
                    </a:lnTo>
                    <a:lnTo>
                      <a:pt x="329" y="651"/>
                    </a:lnTo>
                    <a:lnTo>
                      <a:pt x="353" y="626"/>
                    </a:lnTo>
                    <a:lnTo>
                      <a:pt x="377" y="604"/>
                    </a:lnTo>
                    <a:lnTo>
                      <a:pt x="404" y="578"/>
                    </a:lnTo>
                    <a:lnTo>
                      <a:pt x="424" y="560"/>
                    </a:lnTo>
                    <a:lnTo>
                      <a:pt x="450" y="538"/>
                    </a:lnTo>
                    <a:lnTo>
                      <a:pt x="476" y="516"/>
                    </a:lnTo>
                    <a:lnTo>
                      <a:pt x="507" y="492"/>
                    </a:lnTo>
                    <a:lnTo>
                      <a:pt x="532" y="472"/>
                    </a:lnTo>
                    <a:lnTo>
                      <a:pt x="561" y="448"/>
                    </a:lnTo>
                    <a:lnTo>
                      <a:pt x="596" y="425"/>
                    </a:lnTo>
                    <a:lnTo>
                      <a:pt x="627" y="401"/>
                    </a:lnTo>
                    <a:lnTo>
                      <a:pt x="662" y="377"/>
                    </a:lnTo>
                    <a:lnTo>
                      <a:pt x="697" y="355"/>
                    </a:lnTo>
                    <a:lnTo>
                      <a:pt x="733" y="335"/>
                    </a:lnTo>
                    <a:lnTo>
                      <a:pt x="772" y="313"/>
                    </a:lnTo>
                    <a:lnTo>
                      <a:pt x="805" y="298"/>
                    </a:lnTo>
                    <a:lnTo>
                      <a:pt x="836" y="280"/>
                    </a:lnTo>
                    <a:lnTo>
                      <a:pt x="872" y="266"/>
                    </a:lnTo>
                    <a:lnTo>
                      <a:pt x="898" y="255"/>
                    </a:lnTo>
                    <a:lnTo>
                      <a:pt x="788" y="0"/>
                    </a:lnTo>
                    <a:lnTo>
                      <a:pt x="1421" y="362"/>
                    </a:lnTo>
                    <a:lnTo>
                      <a:pt x="1256" y="1114"/>
                    </a:lnTo>
                    <a:lnTo>
                      <a:pt x="1154" y="891"/>
                    </a:lnTo>
                    <a:lnTo>
                      <a:pt x="1112" y="911"/>
                    </a:lnTo>
                    <a:lnTo>
                      <a:pt x="1072" y="933"/>
                    </a:lnTo>
                    <a:lnTo>
                      <a:pt x="1028" y="960"/>
                    </a:lnTo>
                    <a:lnTo>
                      <a:pt x="980" y="991"/>
                    </a:lnTo>
                    <a:lnTo>
                      <a:pt x="944" y="1019"/>
                    </a:lnTo>
                    <a:lnTo>
                      <a:pt x="907" y="1050"/>
                    </a:lnTo>
                    <a:lnTo>
                      <a:pt x="870" y="1079"/>
                    </a:lnTo>
                    <a:lnTo>
                      <a:pt x="839" y="1110"/>
                    </a:lnTo>
                    <a:lnTo>
                      <a:pt x="810" y="1143"/>
                    </a:lnTo>
                    <a:lnTo>
                      <a:pt x="777" y="1178"/>
                    </a:lnTo>
                    <a:lnTo>
                      <a:pt x="750" y="1213"/>
                    </a:lnTo>
                    <a:lnTo>
                      <a:pt x="722" y="1247"/>
                    </a:lnTo>
                    <a:lnTo>
                      <a:pt x="699" y="1278"/>
                    </a:lnTo>
                    <a:lnTo>
                      <a:pt x="673" y="1320"/>
                    </a:lnTo>
                    <a:lnTo>
                      <a:pt x="649" y="1359"/>
                    </a:lnTo>
                    <a:lnTo>
                      <a:pt x="636" y="1388"/>
                    </a:lnTo>
                    <a:lnTo>
                      <a:pt x="620" y="1417"/>
                    </a:lnTo>
                    <a:lnTo>
                      <a:pt x="0" y="1123"/>
                    </a:lnTo>
                    <a:close/>
                  </a:path>
                </a:pathLst>
              </a:custGeom>
              <a:solidFill>
                <a:schemeClr val="accent1"/>
              </a:solidFill>
              <a:ln w="23876">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14" name="Freeform 4"/>
              <p:cNvSpPr>
                <a:spLocks/>
              </p:cNvSpPr>
              <p:nvPr/>
            </p:nvSpPr>
            <p:spPr bwMode="auto">
              <a:xfrm>
                <a:off x="1314450" y="2100263"/>
                <a:ext cx="1987550" cy="2505075"/>
              </a:xfrm>
              <a:custGeom>
                <a:avLst/>
                <a:gdLst/>
                <a:ahLst/>
                <a:cxnLst>
                  <a:cxn ang="0">
                    <a:pos x="1251" y="652"/>
                  </a:cxn>
                  <a:cxn ang="0">
                    <a:pos x="933" y="523"/>
                  </a:cxn>
                  <a:cxn ang="0">
                    <a:pos x="920" y="552"/>
                  </a:cxn>
                  <a:cxn ang="0">
                    <a:pos x="912" y="581"/>
                  </a:cxn>
                  <a:cxn ang="0">
                    <a:pos x="903" y="612"/>
                  </a:cxn>
                  <a:cxn ang="0">
                    <a:pos x="896" y="645"/>
                  </a:cxn>
                  <a:cxn ang="0">
                    <a:pos x="887" y="687"/>
                  </a:cxn>
                  <a:cxn ang="0">
                    <a:pos x="881" y="722"/>
                  </a:cxn>
                  <a:cxn ang="0">
                    <a:pos x="876" y="760"/>
                  </a:cxn>
                  <a:cxn ang="0">
                    <a:pos x="872" y="802"/>
                  </a:cxn>
                  <a:cxn ang="0">
                    <a:pos x="869" y="846"/>
                  </a:cxn>
                  <a:cxn ang="0">
                    <a:pos x="869" y="925"/>
                  </a:cxn>
                  <a:cxn ang="0">
                    <a:pos x="870" y="965"/>
                  </a:cxn>
                  <a:cxn ang="0">
                    <a:pos x="872" y="1003"/>
                  </a:cxn>
                  <a:cxn ang="0">
                    <a:pos x="878" y="1042"/>
                  </a:cxn>
                  <a:cxn ang="0">
                    <a:pos x="885" y="1080"/>
                  </a:cxn>
                  <a:cxn ang="0">
                    <a:pos x="892" y="1117"/>
                  </a:cxn>
                  <a:cxn ang="0">
                    <a:pos x="902" y="1161"/>
                  </a:cxn>
                  <a:cxn ang="0">
                    <a:pos x="914" y="1201"/>
                  </a:cxn>
                  <a:cxn ang="0">
                    <a:pos x="317" y="1578"/>
                  </a:cxn>
                  <a:cxn ang="0">
                    <a:pos x="304" y="1539"/>
                  </a:cxn>
                  <a:cxn ang="0">
                    <a:pos x="291" y="1506"/>
                  </a:cxn>
                  <a:cxn ang="0">
                    <a:pos x="280" y="1475"/>
                  </a:cxn>
                  <a:cxn ang="0">
                    <a:pos x="269" y="1440"/>
                  </a:cxn>
                  <a:cxn ang="0">
                    <a:pos x="260" y="1411"/>
                  </a:cxn>
                  <a:cxn ang="0">
                    <a:pos x="249" y="1378"/>
                  </a:cxn>
                  <a:cxn ang="0">
                    <a:pos x="242" y="1347"/>
                  </a:cxn>
                  <a:cxn ang="0">
                    <a:pos x="234" y="1318"/>
                  </a:cxn>
                  <a:cxn ang="0">
                    <a:pos x="227" y="1287"/>
                  </a:cxn>
                  <a:cxn ang="0">
                    <a:pos x="218" y="1250"/>
                  </a:cxn>
                  <a:cxn ang="0">
                    <a:pos x="212" y="1212"/>
                  </a:cxn>
                  <a:cxn ang="0">
                    <a:pos x="205" y="1177"/>
                  </a:cxn>
                  <a:cxn ang="0">
                    <a:pos x="198" y="1142"/>
                  </a:cxn>
                  <a:cxn ang="0">
                    <a:pos x="194" y="1102"/>
                  </a:cxn>
                  <a:cxn ang="0">
                    <a:pos x="190" y="1064"/>
                  </a:cxn>
                  <a:cxn ang="0">
                    <a:pos x="187" y="1020"/>
                  </a:cxn>
                  <a:cxn ang="0">
                    <a:pos x="183" y="978"/>
                  </a:cxn>
                  <a:cxn ang="0">
                    <a:pos x="183" y="936"/>
                  </a:cxn>
                  <a:cxn ang="0">
                    <a:pos x="183" y="892"/>
                  </a:cxn>
                  <a:cxn ang="0">
                    <a:pos x="183" y="837"/>
                  </a:cxn>
                  <a:cxn ang="0">
                    <a:pos x="185" y="788"/>
                  </a:cxn>
                  <a:cxn ang="0">
                    <a:pos x="187" y="755"/>
                  </a:cxn>
                  <a:cxn ang="0">
                    <a:pos x="190" y="715"/>
                  </a:cxn>
                  <a:cxn ang="0">
                    <a:pos x="194" y="676"/>
                  </a:cxn>
                  <a:cxn ang="0">
                    <a:pos x="200" y="630"/>
                  </a:cxn>
                  <a:cxn ang="0">
                    <a:pos x="207" y="590"/>
                  </a:cxn>
                  <a:cxn ang="0">
                    <a:pos x="214" y="554"/>
                  </a:cxn>
                  <a:cxn ang="0">
                    <a:pos x="223" y="508"/>
                  </a:cxn>
                  <a:cxn ang="0">
                    <a:pos x="232" y="471"/>
                  </a:cxn>
                  <a:cxn ang="0">
                    <a:pos x="242" y="428"/>
                  </a:cxn>
                  <a:cxn ang="0">
                    <a:pos x="253" y="391"/>
                  </a:cxn>
                  <a:cxn ang="0">
                    <a:pos x="265" y="351"/>
                  </a:cxn>
                  <a:cxn ang="0">
                    <a:pos x="278" y="310"/>
                  </a:cxn>
                  <a:cxn ang="0">
                    <a:pos x="296" y="261"/>
                  </a:cxn>
                  <a:cxn ang="0">
                    <a:pos x="0" y="137"/>
                  </a:cxn>
                  <a:cxn ang="0">
                    <a:pos x="779" y="0"/>
                  </a:cxn>
                  <a:cxn ang="0">
                    <a:pos x="1251" y="652"/>
                  </a:cxn>
                </a:cxnLst>
                <a:rect l="0" t="0" r="r" b="b"/>
                <a:pathLst>
                  <a:path w="1251" h="1578">
                    <a:moveTo>
                      <a:pt x="1251" y="652"/>
                    </a:moveTo>
                    <a:lnTo>
                      <a:pt x="933" y="523"/>
                    </a:lnTo>
                    <a:lnTo>
                      <a:pt x="920" y="552"/>
                    </a:lnTo>
                    <a:lnTo>
                      <a:pt x="912" y="581"/>
                    </a:lnTo>
                    <a:lnTo>
                      <a:pt x="903" y="612"/>
                    </a:lnTo>
                    <a:lnTo>
                      <a:pt x="896" y="645"/>
                    </a:lnTo>
                    <a:lnTo>
                      <a:pt x="887" y="687"/>
                    </a:lnTo>
                    <a:lnTo>
                      <a:pt x="881" y="722"/>
                    </a:lnTo>
                    <a:lnTo>
                      <a:pt x="876" y="760"/>
                    </a:lnTo>
                    <a:lnTo>
                      <a:pt x="872" y="802"/>
                    </a:lnTo>
                    <a:lnTo>
                      <a:pt x="869" y="846"/>
                    </a:lnTo>
                    <a:lnTo>
                      <a:pt x="869" y="925"/>
                    </a:lnTo>
                    <a:lnTo>
                      <a:pt x="870" y="965"/>
                    </a:lnTo>
                    <a:lnTo>
                      <a:pt x="872" y="1003"/>
                    </a:lnTo>
                    <a:lnTo>
                      <a:pt x="878" y="1042"/>
                    </a:lnTo>
                    <a:lnTo>
                      <a:pt x="885" y="1080"/>
                    </a:lnTo>
                    <a:lnTo>
                      <a:pt x="892" y="1117"/>
                    </a:lnTo>
                    <a:lnTo>
                      <a:pt x="902" y="1161"/>
                    </a:lnTo>
                    <a:lnTo>
                      <a:pt x="914" y="1201"/>
                    </a:lnTo>
                    <a:lnTo>
                      <a:pt x="317" y="1578"/>
                    </a:lnTo>
                    <a:lnTo>
                      <a:pt x="304" y="1539"/>
                    </a:lnTo>
                    <a:lnTo>
                      <a:pt x="291" y="1506"/>
                    </a:lnTo>
                    <a:lnTo>
                      <a:pt x="280" y="1475"/>
                    </a:lnTo>
                    <a:lnTo>
                      <a:pt x="269" y="1440"/>
                    </a:lnTo>
                    <a:lnTo>
                      <a:pt x="260" y="1411"/>
                    </a:lnTo>
                    <a:lnTo>
                      <a:pt x="249" y="1378"/>
                    </a:lnTo>
                    <a:lnTo>
                      <a:pt x="242" y="1347"/>
                    </a:lnTo>
                    <a:lnTo>
                      <a:pt x="234" y="1318"/>
                    </a:lnTo>
                    <a:lnTo>
                      <a:pt x="227" y="1287"/>
                    </a:lnTo>
                    <a:lnTo>
                      <a:pt x="218" y="1250"/>
                    </a:lnTo>
                    <a:lnTo>
                      <a:pt x="212" y="1212"/>
                    </a:lnTo>
                    <a:lnTo>
                      <a:pt x="205" y="1177"/>
                    </a:lnTo>
                    <a:lnTo>
                      <a:pt x="198" y="1142"/>
                    </a:lnTo>
                    <a:lnTo>
                      <a:pt x="194" y="1102"/>
                    </a:lnTo>
                    <a:lnTo>
                      <a:pt x="190" y="1064"/>
                    </a:lnTo>
                    <a:lnTo>
                      <a:pt x="187" y="1020"/>
                    </a:lnTo>
                    <a:lnTo>
                      <a:pt x="183" y="978"/>
                    </a:lnTo>
                    <a:lnTo>
                      <a:pt x="183" y="936"/>
                    </a:lnTo>
                    <a:lnTo>
                      <a:pt x="183" y="892"/>
                    </a:lnTo>
                    <a:lnTo>
                      <a:pt x="183" y="837"/>
                    </a:lnTo>
                    <a:lnTo>
                      <a:pt x="185" y="788"/>
                    </a:lnTo>
                    <a:lnTo>
                      <a:pt x="187" y="755"/>
                    </a:lnTo>
                    <a:lnTo>
                      <a:pt x="190" y="715"/>
                    </a:lnTo>
                    <a:lnTo>
                      <a:pt x="194" y="676"/>
                    </a:lnTo>
                    <a:lnTo>
                      <a:pt x="200" y="630"/>
                    </a:lnTo>
                    <a:lnTo>
                      <a:pt x="207" y="590"/>
                    </a:lnTo>
                    <a:lnTo>
                      <a:pt x="214" y="554"/>
                    </a:lnTo>
                    <a:lnTo>
                      <a:pt x="223" y="508"/>
                    </a:lnTo>
                    <a:lnTo>
                      <a:pt x="232" y="471"/>
                    </a:lnTo>
                    <a:lnTo>
                      <a:pt x="242" y="428"/>
                    </a:lnTo>
                    <a:lnTo>
                      <a:pt x="253" y="391"/>
                    </a:lnTo>
                    <a:lnTo>
                      <a:pt x="265" y="351"/>
                    </a:lnTo>
                    <a:lnTo>
                      <a:pt x="278" y="310"/>
                    </a:lnTo>
                    <a:lnTo>
                      <a:pt x="296" y="261"/>
                    </a:lnTo>
                    <a:lnTo>
                      <a:pt x="0" y="137"/>
                    </a:lnTo>
                    <a:lnTo>
                      <a:pt x="779" y="0"/>
                    </a:lnTo>
                    <a:lnTo>
                      <a:pt x="1251" y="652"/>
                    </a:lnTo>
                    <a:close/>
                  </a:path>
                </a:pathLst>
              </a:custGeom>
              <a:solidFill>
                <a:srgbClr val="008000"/>
              </a:solidFill>
              <a:ln w="23813">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15" name="Freeform 5"/>
              <p:cNvSpPr>
                <a:spLocks/>
              </p:cNvSpPr>
              <p:nvPr/>
            </p:nvSpPr>
            <p:spPr bwMode="auto">
              <a:xfrm>
                <a:off x="1404938" y="3951288"/>
                <a:ext cx="2254250" cy="2144712"/>
              </a:xfrm>
              <a:custGeom>
                <a:avLst/>
                <a:gdLst/>
                <a:ahLst/>
                <a:cxnLst>
                  <a:cxn ang="0">
                    <a:pos x="1128" y="1351"/>
                  </a:cxn>
                  <a:cxn ang="0">
                    <a:pos x="1099" y="1336"/>
                  </a:cxn>
                  <a:cxn ang="0">
                    <a:pos x="1075" y="1323"/>
                  </a:cxn>
                  <a:cxn ang="0">
                    <a:pos x="1049" y="1311"/>
                  </a:cxn>
                  <a:cxn ang="0">
                    <a:pos x="1025" y="1298"/>
                  </a:cxn>
                  <a:cxn ang="0">
                    <a:pos x="1000" y="1283"/>
                  </a:cxn>
                  <a:cxn ang="0">
                    <a:pos x="974" y="1268"/>
                  </a:cxn>
                  <a:cxn ang="0">
                    <a:pos x="951" y="1252"/>
                  </a:cxn>
                  <a:cxn ang="0">
                    <a:pos x="925" y="1237"/>
                  </a:cxn>
                  <a:cxn ang="0">
                    <a:pos x="898" y="1217"/>
                  </a:cxn>
                  <a:cxn ang="0">
                    <a:pos x="866" y="1197"/>
                  </a:cxn>
                  <a:cxn ang="0">
                    <a:pos x="843" y="1179"/>
                  </a:cxn>
                  <a:cxn ang="0">
                    <a:pos x="819" y="1159"/>
                  </a:cxn>
                  <a:cxn ang="0">
                    <a:pos x="791" y="1139"/>
                  </a:cxn>
                  <a:cxn ang="0">
                    <a:pos x="762" y="1117"/>
                  </a:cxn>
                  <a:cxn ang="0">
                    <a:pos x="737" y="1095"/>
                  </a:cxn>
                  <a:cxn ang="0">
                    <a:pos x="709" y="1071"/>
                  </a:cxn>
                  <a:cxn ang="0">
                    <a:pos x="687" y="1051"/>
                  </a:cxn>
                  <a:cxn ang="0">
                    <a:pos x="656" y="1022"/>
                  </a:cxn>
                  <a:cxn ang="0">
                    <a:pos x="631" y="998"/>
                  </a:cxn>
                  <a:cxn ang="0">
                    <a:pos x="609" y="974"/>
                  </a:cxn>
                  <a:cxn ang="0">
                    <a:pos x="583" y="947"/>
                  </a:cxn>
                  <a:cxn ang="0">
                    <a:pos x="565" y="927"/>
                  </a:cxn>
                  <a:cxn ang="0">
                    <a:pos x="543" y="901"/>
                  </a:cxn>
                  <a:cxn ang="0">
                    <a:pos x="521" y="875"/>
                  </a:cxn>
                  <a:cxn ang="0">
                    <a:pos x="497" y="844"/>
                  </a:cxn>
                  <a:cxn ang="0">
                    <a:pos x="475" y="819"/>
                  </a:cxn>
                  <a:cxn ang="0">
                    <a:pos x="453" y="789"/>
                  </a:cxn>
                  <a:cxn ang="0">
                    <a:pos x="428" y="755"/>
                  </a:cxn>
                  <a:cxn ang="0">
                    <a:pos x="406" y="724"/>
                  </a:cxn>
                  <a:cxn ang="0">
                    <a:pos x="382" y="689"/>
                  </a:cxn>
                  <a:cxn ang="0">
                    <a:pos x="360" y="654"/>
                  </a:cxn>
                  <a:cxn ang="0">
                    <a:pos x="340" y="618"/>
                  </a:cxn>
                  <a:cxn ang="0">
                    <a:pos x="318" y="579"/>
                  </a:cxn>
                  <a:cxn ang="0">
                    <a:pos x="303" y="546"/>
                  </a:cxn>
                  <a:cxn ang="0">
                    <a:pos x="285" y="515"/>
                  </a:cxn>
                  <a:cxn ang="0">
                    <a:pos x="271" y="480"/>
                  </a:cxn>
                  <a:cxn ang="0">
                    <a:pos x="0" y="608"/>
                  </a:cxn>
                  <a:cxn ang="0">
                    <a:pos x="446" y="0"/>
                  </a:cxn>
                  <a:cxn ang="0">
                    <a:pos x="1201" y="65"/>
                  </a:cxn>
                  <a:cxn ang="0">
                    <a:pos x="898" y="201"/>
                  </a:cxn>
                  <a:cxn ang="0">
                    <a:pos x="916" y="239"/>
                  </a:cxn>
                  <a:cxn ang="0">
                    <a:pos x="938" y="279"/>
                  </a:cxn>
                  <a:cxn ang="0">
                    <a:pos x="965" y="323"/>
                  </a:cxn>
                  <a:cxn ang="0">
                    <a:pos x="996" y="371"/>
                  </a:cxn>
                  <a:cxn ang="0">
                    <a:pos x="1024" y="407"/>
                  </a:cxn>
                  <a:cxn ang="0">
                    <a:pos x="1055" y="444"/>
                  </a:cxn>
                  <a:cxn ang="0">
                    <a:pos x="1084" y="480"/>
                  </a:cxn>
                  <a:cxn ang="0">
                    <a:pos x="1115" y="512"/>
                  </a:cxn>
                  <a:cxn ang="0">
                    <a:pos x="1148" y="541"/>
                  </a:cxn>
                  <a:cxn ang="0">
                    <a:pos x="1183" y="574"/>
                  </a:cxn>
                  <a:cxn ang="0">
                    <a:pos x="1217" y="601"/>
                  </a:cxn>
                  <a:cxn ang="0">
                    <a:pos x="1250" y="629"/>
                  </a:cxn>
                  <a:cxn ang="0">
                    <a:pos x="1283" y="652"/>
                  </a:cxn>
                  <a:cxn ang="0">
                    <a:pos x="1323" y="678"/>
                  </a:cxn>
                  <a:cxn ang="0">
                    <a:pos x="1364" y="702"/>
                  </a:cxn>
                  <a:cxn ang="0">
                    <a:pos x="1393" y="714"/>
                  </a:cxn>
                  <a:cxn ang="0">
                    <a:pos x="1420" y="729"/>
                  </a:cxn>
                  <a:cxn ang="0">
                    <a:pos x="1128" y="1351"/>
                  </a:cxn>
                </a:cxnLst>
                <a:rect l="0" t="0" r="r" b="b"/>
                <a:pathLst>
                  <a:path w="1420" h="1351">
                    <a:moveTo>
                      <a:pt x="1128" y="1351"/>
                    </a:moveTo>
                    <a:lnTo>
                      <a:pt x="1099" y="1336"/>
                    </a:lnTo>
                    <a:lnTo>
                      <a:pt x="1075" y="1323"/>
                    </a:lnTo>
                    <a:lnTo>
                      <a:pt x="1049" y="1311"/>
                    </a:lnTo>
                    <a:lnTo>
                      <a:pt x="1025" y="1298"/>
                    </a:lnTo>
                    <a:lnTo>
                      <a:pt x="1000" y="1283"/>
                    </a:lnTo>
                    <a:lnTo>
                      <a:pt x="974" y="1268"/>
                    </a:lnTo>
                    <a:lnTo>
                      <a:pt x="951" y="1252"/>
                    </a:lnTo>
                    <a:lnTo>
                      <a:pt x="925" y="1237"/>
                    </a:lnTo>
                    <a:lnTo>
                      <a:pt x="898" y="1217"/>
                    </a:lnTo>
                    <a:lnTo>
                      <a:pt x="866" y="1197"/>
                    </a:lnTo>
                    <a:lnTo>
                      <a:pt x="843" y="1179"/>
                    </a:lnTo>
                    <a:lnTo>
                      <a:pt x="819" y="1159"/>
                    </a:lnTo>
                    <a:lnTo>
                      <a:pt x="791" y="1139"/>
                    </a:lnTo>
                    <a:lnTo>
                      <a:pt x="762" y="1117"/>
                    </a:lnTo>
                    <a:lnTo>
                      <a:pt x="737" y="1095"/>
                    </a:lnTo>
                    <a:lnTo>
                      <a:pt x="709" y="1071"/>
                    </a:lnTo>
                    <a:lnTo>
                      <a:pt x="687" y="1051"/>
                    </a:lnTo>
                    <a:lnTo>
                      <a:pt x="656" y="1022"/>
                    </a:lnTo>
                    <a:lnTo>
                      <a:pt x="631" y="998"/>
                    </a:lnTo>
                    <a:lnTo>
                      <a:pt x="609" y="974"/>
                    </a:lnTo>
                    <a:lnTo>
                      <a:pt x="583" y="947"/>
                    </a:lnTo>
                    <a:lnTo>
                      <a:pt x="565" y="927"/>
                    </a:lnTo>
                    <a:lnTo>
                      <a:pt x="543" y="901"/>
                    </a:lnTo>
                    <a:lnTo>
                      <a:pt x="521" y="875"/>
                    </a:lnTo>
                    <a:lnTo>
                      <a:pt x="497" y="844"/>
                    </a:lnTo>
                    <a:lnTo>
                      <a:pt x="475" y="819"/>
                    </a:lnTo>
                    <a:lnTo>
                      <a:pt x="453" y="789"/>
                    </a:lnTo>
                    <a:lnTo>
                      <a:pt x="428" y="755"/>
                    </a:lnTo>
                    <a:lnTo>
                      <a:pt x="406" y="724"/>
                    </a:lnTo>
                    <a:lnTo>
                      <a:pt x="382" y="689"/>
                    </a:lnTo>
                    <a:lnTo>
                      <a:pt x="360" y="654"/>
                    </a:lnTo>
                    <a:lnTo>
                      <a:pt x="340" y="618"/>
                    </a:lnTo>
                    <a:lnTo>
                      <a:pt x="318" y="579"/>
                    </a:lnTo>
                    <a:lnTo>
                      <a:pt x="303" y="546"/>
                    </a:lnTo>
                    <a:lnTo>
                      <a:pt x="285" y="515"/>
                    </a:lnTo>
                    <a:lnTo>
                      <a:pt x="271" y="480"/>
                    </a:lnTo>
                    <a:lnTo>
                      <a:pt x="0" y="608"/>
                    </a:lnTo>
                    <a:lnTo>
                      <a:pt x="446" y="0"/>
                    </a:lnTo>
                    <a:lnTo>
                      <a:pt x="1201" y="65"/>
                    </a:lnTo>
                    <a:lnTo>
                      <a:pt x="898" y="201"/>
                    </a:lnTo>
                    <a:lnTo>
                      <a:pt x="916" y="239"/>
                    </a:lnTo>
                    <a:lnTo>
                      <a:pt x="938" y="279"/>
                    </a:lnTo>
                    <a:lnTo>
                      <a:pt x="965" y="323"/>
                    </a:lnTo>
                    <a:lnTo>
                      <a:pt x="996" y="371"/>
                    </a:lnTo>
                    <a:lnTo>
                      <a:pt x="1024" y="407"/>
                    </a:lnTo>
                    <a:lnTo>
                      <a:pt x="1055" y="444"/>
                    </a:lnTo>
                    <a:lnTo>
                      <a:pt x="1084" y="480"/>
                    </a:lnTo>
                    <a:lnTo>
                      <a:pt x="1115" y="512"/>
                    </a:lnTo>
                    <a:lnTo>
                      <a:pt x="1148" y="541"/>
                    </a:lnTo>
                    <a:lnTo>
                      <a:pt x="1183" y="574"/>
                    </a:lnTo>
                    <a:lnTo>
                      <a:pt x="1217" y="601"/>
                    </a:lnTo>
                    <a:lnTo>
                      <a:pt x="1250" y="629"/>
                    </a:lnTo>
                    <a:lnTo>
                      <a:pt x="1283" y="652"/>
                    </a:lnTo>
                    <a:lnTo>
                      <a:pt x="1323" y="678"/>
                    </a:lnTo>
                    <a:lnTo>
                      <a:pt x="1364" y="702"/>
                    </a:lnTo>
                    <a:lnTo>
                      <a:pt x="1393" y="714"/>
                    </a:lnTo>
                    <a:lnTo>
                      <a:pt x="1420" y="729"/>
                    </a:lnTo>
                    <a:lnTo>
                      <a:pt x="1128" y="1351"/>
                    </a:lnTo>
                    <a:close/>
                  </a:path>
                </a:pathLst>
              </a:custGeom>
              <a:solidFill>
                <a:srgbClr val="FF00FF"/>
              </a:solidFill>
              <a:ln w="23813">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16" name="Freeform 6"/>
              <p:cNvSpPr>
                <a:spLocks/>
              </p:cNvSpPr>
              <p:nvPr/>
            </p:nvSpPr>
            <p:spPr bwMode="auto">
              <a:xfrm>
                <a:off x="3103563" y="4659313"/>
                <a:ext cx="2449512" cy="1958975"/>
              </a:xfrm>
              <a:custGeom>
                <a:avLst/>
                <a:gdLst/>
                <a:ahLst/>
                <a:cxnLst>
                  <a:cxn ang="0">
                    <a:pos x="618" y="0"/>
                  </a:cxn>
                  <a:cxn ang="0">
                    <a:pos x="490" y="318"/>
                  </a:cxn>
                  <a:cxn ang="0">
                    <a:pos x="520" y="331"/>
                  </a:cxn>
                  <a:cxn ang="0">
                    <a:pos x="547" y="339"/>
                  </a:cxn>
                  <a:cxn ang="0">
                    <a:pos x="578" y="348"/>
                  </a:cxn>
                  <a:cxn ang="0">
                    <a:pos x="613" y="357"/>
                  </a:cxn>
                  <a:cxn ang="0">
                    <a:pos x="653" y="364"/>
                  </a:cxn>
                  <a:cxn ang="0">
                    <a:pos x="690" y="370"/>
                  </a:cxn>
                  <a:cxn ang="0">
                    <a:pos x="726" y="375"/>
                  </a:cxn>
                  <a:cxn ang="0">
                    <a:pos x="768" y="381"/>
                  </a:cxn>
                  <a:cxn ang="0">
                    <a:pos x="812" y="384"/>
                  </a:cxn>
                  <a:cxn ang="0">
                    <a:pos x="891" y="384"/>
                  </a:cxn>
                  <a:cxn ang="0">
                    <a:pos x="933" y="382"/>
                  </a:cxn>
                  <a:cxn ang="0">
                    <a:pos x="969" y="379"/>
                  </a:cxn>
                  <a:cxn ang="0">
                    <a:pos x="1008" y="373"/>
                  </a:cxn>
                  <a:cxn ang="0">
                    <a:pos x="1048" y="366"/>
                  </a:cxn>
                  <a:cxn ang="0">
                    <a:pos x="1083" y="360"/>
                  </a:cxn>
                  <a:cxn ang="0">
                    <a:pos x="1126" y="350"/>
                  </a:cxn>
                  <a:cxn ang="0">
                    <a:pos x="1167" y="337"/>
                  </a:cxn>
                  <a:cxn ang="0">
                    <a:pos x="1543" y="933"/>
                  </a:cxn>
                  <a:cxn ang="0">
                    <a:pos x="1507" y="947"/>
                  </a:cxn>
                  <a:cxn ang="0">
                    <a:pos x="1472" y="960"/>
                  </a:cxn>
                  <a:cxn ang="0">
                    <a:pos x="1441" y="971"/>
                  </a:cxn>
                  <a:cxn ang="0">
                    <a:pos x="1408" y="982"/>
                  </a:cxn>
                  <a:cxn ang="0">
                    <a:pos x="1377" y="991"/>
                  </a:cxn>
                  <a:cxn ang="0">
                    <a:pos x="1344" y="1002"/>
                  </a:cxn>
                  <a:cxn ang="0">
                    <a:pos x="1315" y="1010"/>
                  </a:cxn>
                  <a:cxn ang="0">
                    <a:pos x="1284" y="1017"/>
                  </a:cxn>
                  <a:cxn ang="0">
                    <a:pos x="1253" y="1024"/>
                  </a:cxn>
                  <a:cxn ang="0">
                    <a:pos x="1218" y="1033"/>
                  </a:cxn>
                  <a:cxn ang="0">
                    <a:pos x="1178" y="1039"/>
                  </a:cxn>
                  <a:cxn ang="0">
                    <a:pos x="1145" y="1046"/>
                  </a:cxn>
                  <a:cxn ang="0">
                    <a:pos x="1108" y="1053"/>
                  </a:cxn>
                  <a:cxn ang="0">
                    <a:pos x="1070" y="1059"/>
                  </a:cxn>
                  <a:cxn ang="0">
                    <a:pos x="1030" y="1063"/>
                  </a:cxn>
                  <a:cxn ang="0">
                    <a:pos x="986" y="1064"/>
                  </a:cxn>
                  <a:cxn ang="0">
                    <a:pos x="944" y="1068"/>
                  </a:cxn>
                  <a:cxn ang="0">
                    <a:pos x="903" y="1068"/>
                  </a:cxn>
                  <a:cxn ang="0">
                    <a:pos x="860" y="1068"/>
                  </a:cxn>
                  <a:cxn ang="0">
                    <a:pos x="805" y="1068"/>
                  </a:cxn>
                  <a:cxn ang="0">
                    <a:pos x="755" y="1066"/>
                  </a:cxn>
                  <a:cxn ang="0">
                    <a:pos x="721" y="1064"/>
                  </a:cxn>
                  <a:cxn ang="0">
                    <a:pos x="682" y="1063"/>
                  </a:cxn>
                  <a:cxn ang="0">
                    <a:pos x="642" y="1059"/>
                  </a:cxn>
                  <a:cxn ang="0">
                    <a:pos x="596" y="1052"/>
                  </a:cxn>
                  <a:cxn ang="0">
                    <a:pos x="558" y="1044"/>
                  </a:cxn>
                  <a:cxn ang="0">
                    <a:pos x="520" y="1039"/>
                  </a:cxn>
                  <a:cxn ang="0">
                    <a:pos x="474" y="1028"/>
                  </a:cxn>
                  <a:cxn ang="0">
                    <a:pos x="439" y="1019"/>
                  </a:cxn>
                  <a:cxn ang="0">
                    <a:pos x="395" y="1010"/>
                  </a:cxn>
                  <a:cxn ang="0">
                    <a:pos x="357" y="999"/>
                  </a:cxn>
                  <a:cxn ang="0">
                    <a:pos x="318" y="988"/>
                  </a:cxn>
                  <a:cxn ang="0">
                    <a:pos x="278" y="973"/>
                  </a:cxn>
                  <a:cxn ang="0">
                    <a:pos x="229" y="955"/>
                  </a:cxn>
                  <a:cxn ang="0">
                    <a:pos x="112" y="1234"/>
                  </a:cxn>
                  <a:cxn ang="0">
                    <a:pos x="0" y="443"/>
                  </a:cxn>
                  <a:cxn ang="0">
                    <a:pos x="618" y="0"/>
                  </a:cxn>
                </a:cxnLst>
                <a:rect l="0" t="0" r="r" b="b"/>
                <a:pathLst>
                  <a:path w="1543" h="1234">
                    <a:moveTo>
                      <a:pt x="618" y="0"/>
                    </a:moveTo>
                    <a:lnTo>
                      <a:pt x="490" y="318"/>
                    </a:lnTo>
                    <a:lnTo>
                      <a:pt x="520" y="331"/>
                    </a:lnTo>
                    <a:lnTo>
                      <a:pt x="547" y="339"/>
                    </a:lnTo>
                    <a:lnTo>
                      <a:pt x="578" y="348"/>
                    </a:lnTo>
                    <a:lnTo>
                      <a:pt x="613" y="357"/>
                    </a:lnTo>
                    <a:lnTo>
                      <a:pt x="653" y="364"/>
                    </a:lnTo>
                    <a:lnTo>
                      <a:pt x="690" y="370"/>
                    </a:lnTo>
                    <a:lnTo>
                      <a:pt x="726" y="375"/>
                    </a:lnTo>
                    <a:lnTo>
                      <a:pt x="768" y="381"/>
                    </a:lnTo>
                    <a:lnTo>
                      <a:pt x="812" y="384"/>
                    </a:lnTo>
                    <a:lnTo>
                      <a:pt x="891" y="384"/>
                    </a:lnTo>
                    <a:lnTo>
                      <a:pt x="933" y="382"/>
                    </a:lnTo>
                    <a:lnTo>
                      <a:pt x="969" y="379"/>
                    </a:lnTo>
                    <a:lnTo>
                      <a:pt x="1008" y="373"/>
                    </a:lnTo>
                    <a:lnTo>
                      <a:pt x="1048" y="366"/>
                    </a:lnTo>
                    <a:lnTo>
                      <a:pt x="1083" y="360"/>
                    </a:lnTo>
                    <a:lnTo>
                      <a:pt x="1126" y="350"/>
                    </a:lnTo>
                    <a:lnTo>
                      <a:pt x="1167" y="337"/>
                    </a:lnTo>
                    <a:lnTo>
                      <a:pt x="1543" y="933"/>
                    </a:lnTo>
                    <a:lnTo>
                      <a:pt x="1507" y="947"/>
                    </a:lnTo>
                    <a:lnTo>
                      <a:pt x="1472" y="960"/>
                    </a:lnTo>
                    <a:lnTo>
                      <a:pt x="1441" y="971"/>
                    </a:lnTo>
                    <a:lnTo>
                      <a:pt x="1408" y="982"/>
                    </a:lnTo>
                    <a:lnTo>
                      <a:pt x="1377" y="991"/>
                    </a:lnTo>
                    <a:lnTo>
                      <a:pt x="1344" y="1002"/>
                    </a:lnTo>
                    <a:lnTo>
                      <a:pt x="1315" y="1010"/>
                    </a:lnTo>
                    <a:lnTo>
                      <a:pt x="1284" y="1017"/>
                    </a:lnTo>
                    <a:lnTo>
                      <a:pt x="1253" y="1024"/>
                    </a:lnTo>
                    <a:lnTo>
                      <a:pt x="1218" y="1033"/>
                    </a:lnTo>
                    <a:lnTo>
                      <a:pt x="1178" y="1039"/>
                    </a:lnTo>
                    <a:lnTo>
                      <a:pt x="1145" y="1046"/>
                    </a:lnTo>
                    <a:lnTo>
                      <a:pt x="1108" y="1053"/>
                    </a:lnTo>
                    <a:lnTo>
                      <a:pt x="1070" y="1059"/>
                    </a:lnTo>
                    <a:lnTo>
                      <a:pt x="1030" y="1063"/>
                    </a:lnTo>
                    <a:lnTo>
                      <a:pt x="986" y="1064"/>
                    </a:lnTo>
                    <a:lnTo>
                      <a:pt x="944" y="1068"/>
                    </a:lnTo>
                    <a:lnTo>
                      <a:pt x="903" y="1068"/>
                    </a:lnTo>
                    <a:lnTo>
                      <a:pt x="860" y="1068"/>
                    </a:lnTo>
                    <a:lnTo>
                      <a:pt x="805" y="1068"/>
                    </a:lnTo>
                    <a:lnTo>
                      <a:pt x="755" y="1066"/>
                    </a:lnTo>
                    <a:lnTo>
                      <a:pt x="721" y="1064"/>
                    </a:lnTo>
                    <a:lnTo>
                      <a:pt x="682" y="1063"/>
                    </a:lnTo>
                    <a:lnTo>
                      <a:pt x="642" y="1059"/>
                    </a:lnTo>
                    <a:lnTo>
                      <a:pt x="596" y="1052"/>
                    </a:lnTo>
                    <a:lnTo>
                      <a:pt x="558" y="1044"/>
                    </a:lnTo>
                    <a:lnTo>
                      <a:pt x="520" y="1039"/>
                    </a:lnTo>
                    <a:lnTo>
                      <a:pt x="474" y="1028"/>
                    </a:lnTo>
                    <a:lnTo>
                      <a:pt x="439" y="1019"/>
                    </a:lnTo>
                    <a:lnTo>
                      <a:pt x="395" y="1010"/>
                    </a:lnTo>
                    <a:lnTo>
                      <a:pt x="357" y="999"/>
                    </a:lnTo>
                    <a:lnTo>
                      <a:pt x="318" y="988"/>
                    </a:lnTo>
                    <a:lnTo>
                      <a:pt x="278" y="973"/>
                    </a:lnTo>
                    <a:lnTo>
                      <a:pt x="229" y="955"/>
                    </a:lnTo>
                    <a:lnTo>
                      <a:pt x="112" y="1234"/>
                    </a:lnTo>
                    <a:lnTo>
                      <a:pt x="0" y="443"/>
                    </a:lnTo>
                    <a:lnTo>
                      <a:pt x="618" y="0"/>
                    </a:lnTo>
                    <a:close/>
                  </a:path>
                </a:pathLst>
              </a:custGeom>
              <a:solidFill>
                <a:srgbClr val="CD0043"/>
              </a:solidFill>
              <a:ln w="23813">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17" name="Freeform 7"/>
              <p:cNvSpPr>
                <a:spLocks/>
              </p:cNvSpPr>
              <p:nvPr/>
            </p:nvSpPr>
            <p:spPr bwMode="auto">
              <a:xfrm>
                <a:off x="4870450" y="4276725"/>
                <a:ext cx="2127250" cy="2127250"/>
              </a:xfrm>
              <a:custGeom>
                <a:avLst/>
                <a:gdLst/>
                <a:ahLst/>
                <a:cxnLst>
                  <a:cxn ang="0">
                    <a:pos x="1340" y="294"/>
                  </a:cxn>
                  <a:cxn ang="0">
                    <a:pos x="1323" y="324"/>
                  </a:cxn>
                  <a:cxn ang="0">
                    <a:pos x="1312" y="347"/>
                  </a:cxn>
                  <a:cxn ang="0">
                    <a:pos x="1298" y="373"/>
                  </a:cxn>
                  <a:cxn ang="0">
                    <a:pos x="1287" y="397"/>
                  </a:cxn>
                  <a:cxn ang="0">
                    <a:pos x="1272" y="422"/>
                  </a:cxn>
                  <a:cxn ang="0">
                    <a:pos x="1256" y="448"/>
                  </a:cxn>
                  <a:cxn ang="0">
                    <a:pos x="1241" y="472"/>
                  </a:cxn>
                  <a:cxn ang="0">
                    <a:pos x="1224" y="497"/>
                  </a:cxn>
                  <a:cxn ang="0">
                    <a:pos x="1204" y="525"/>
                  </a:cxn>
                  <a:cxn ang="0">
                    <a:pos x="1184" y="554"/>
                  </a:cxn>
                  <a:cxn ang="0">
                    <a:pos x="1168" y="578"/>
                  </a:cxn>
                  <a:cxn ang="0">
                    <a:pos x="1148" y="601"/>
                  </a:cxn>
                  <a:cxn ang="0">
                    <a:pos x="1126" y="631"/>
                  </a:cxn>
                  <a:cxn ang="0">
                    <a:pos x="1104" y="660"/>
                  </a:cxn>
                  <a:cxn ang="0">
                    <a:pos x="1082" y="686"/>
                  </a:cxn>
                  <a:cxn ang="0">
                    <a:pos x="1058" y="713"/>
                  </a:cxn>
                  <a:cxn ang="0">
                    <a:pos x="1038" y="735"/>
                  </a:cxn>
                  <a:cxn ang="0">
                    <a:pos x="1009" y="766"/>
                  </a:cxn>
                  <a:cxn ang="0">
                    <a:pos x="985" y="792"/>
                  </a:cxn>
                  <a:cxn ang="0">
                    <a:pos x="961" y="814"/>
                  </a:cxn>
                  <a:cxn ang="0">
                    <a:pos x="934" y="839"/>
                  </a:cxn>
                  <a:cxn ang="0">
                    <a:pos x="914" y="857"/>
                  </a:cxn>
                  <a:cxn ang="0">
                    <a:pos x="888" y="879"/>
                  </a:cxn>
                  <a:cxn ang="0">
                    <a:pos x="862" y="901"/>
                  </a:cxn>
                  <a:cxn ang="0">
                    <a:pos x="833" y="925"/>
                  </a:cxn>
                  <a:cxn ang="0">
                    <a:pos x="808" y="945"/>
                  </a:cxn>
                  <a:cxn ang="0">
                    <a:pos x="778" y="967"/>
                  </a:cxn>
                  <a:cxn ang="0">
                    <a:pos x="742" y="993"/>
                  </a:cxn>
                  <a:cxn ang="0">
                    <a:pos x="711" y="1015"/>
                  </a:cxn>
                  <a:cxn ang="0">
                    <a:pos x="678" y="1038"/>
                  </a:cxn>
                  <a:cxn ang="0">
                    <a:pos x="643" y="1062"/>
                  </a:cxn>
                  <a:cxn ang="0">
                    <a:pos x="607" y="1082"/>
                  </a:cxn>
                  <a:cxn ang="0">
                    <a:pos x="791" y="1340"/>
                  </a:cxn>
                  <a:cxn ang="0">
                    <a:pos x="54" y="1009"/>
                  </a:cxn>
                  <a:cxn ang="0">
                    <a:pos x="0" y="355"/>
                  </a:cxn>
                  <a:cxn ang="0">
                    <a:pos x="153" y="539"/>
                  </a:cxn>
                  <a:cxn ang="0">
                    <a:pos x="188" y="523"/>
                  </a:cxn>
                  <a:cxn ang="0">
                    <a:pos x="223" y="505"/>
                  </a:cxn>
                  <a:cxn ang="0">
                    <a:pos x="268" y="483"/>
                  </a:cxn>
                  <a:cxn ang="0">
                    <a:pos x="312" y="457"/>
                  </a:cxn>
                  <a:cxn ang="0">
                    <a:pos x="358" y="426"/>
                  </a:cxn>
                  <a:cxn ang="0">
                    <a:pos x="396" y="399"/>
                  </a:cxn>
                  <a:cxn ang="0">
                    <a:pos x="433" y="367"/>
                  </a:cxn>
                  <a:cxn ang="0">
                    <a:pos x="469" y="336"/>
                  </a:cxn>
                  <a:cxn ang="0">
                    <a:pos x="499" y="307"/>
                  </a:cxn>
                  <a:cxn ang="0">
                    <a:pos x="530" y="274"/>
                  </a:cxn>
                  <a:cxn ang="0">
                    <a:pos x="563" y="238"/>
                  </a:cxn>
                  <a:cxn ang="0">
                    <a:pos x="590" y="205"/>
                  </a:cxn>
                  <a:cxn ang="0">
                    <a:pos x="618" y="170"/>
                  </a:cxn>
                  <a:cxn ang="0">
                    <a:pos x="641" y="139"/>
                  </a:cxn>
                  <a:cxn ang="0">
                    <a:pos x="667" y="97"/>
                  </a:cxn>
                  <a:cxn ang="0">
                    <a:pos x="691" y="58"/>
                  </a:cxn>
                  <a:cxn ang="0">
                    <a:pos x="703" y="29"/>
                  </a:cxn>
                  <a:cxn ang="0">
                    <a:pos x="716" y="0"/>
                  </a:cxn>
                  <a:cxn ang="0">
                    <a:pos x="1340" y="294"/>
                  </a:cxn>
                </a:cxnLst>
                <a:rect l="0" t="0" r="r" b="b"/>
                <a:pathLst>
                  <a:path w="1340" h="1340">
                    <a:moveTo>
                      <a:pt x="1340" y="294"/>
                    </a:moveTo>
                    <a:lnTo>
                      <a:pt x="1323" y="324"/>
                    </a:lnTo>
                    <a:lnTo>
                      <a:pt x="1312" y="347"/>
                    </a:lnTo>
                    <a:lnTo>
                      <a:pt x="1298" y="373"/>
                    </a:lnTo>
                    <a:lnTo>
                      <a:pt x="1287" y="397"/>
                    </a:lnTo>
                    <a:lnTo>
                      <a:pt x="1272" y="422"/>
                    </a:lnTo>
                    <a:lnTo>
                      <a:pt x="1256" y="448"/>
                    </a:lnTo>
                    <a:lnTo>
                      <a:pt x="1241" y="472"/>
                    </a:lnTo>
                    <a:lnTo>
                      <a:pt x="1224" y="497"/>
                    </a:lnTo>
                    <a:lnTo>
                      <a:pt x="1204" y="525"/>
                    </a:lnTo>
                    <a:lnTo>
                      <a:pt x="1184" y="554"/>
                    </a:lnTo>
                    <a:lnTo>
                      <a:pt x="1168" y="578"/>
                    </a:lnTo>
                    <a:lnTo>
                      <a:pt x="1148" y="601"/>
                    </a:lnTo>
                    <a:lnTo>
                      <a:pt x="1126" y="631"/>
                    </a:lnTo>
                    <a:lnTo>
                      <a:pt x="1104" y="660"/>
                    </a:lnTo>
                    <a:lnTo>
                      <a:pt x="1082" y="686"/>
                    </a:lnTo>
                    <a:lnTo>
                      <a:pt x="1058" y="713"/>
                    </a:lnTo>
                    <a:lnTo>
                      <a:pt x="1038" y="735"/>
                    </a:lnTo>
                    <a:lnTo>
                      <a:pt x="1009" y="766"/>
                    </a:lnTo>
                    <a:lnTo>
                      <a:pt x="985" y="792"/>
                    </a:lnTo>
                    <a:lnTo>
                      <a:pt x="961" y="814"/>
                    </a:lnTo>
                    <a:lnTo>
                      <a:pt x="934" y="839"/>
                    </a:lnTo>
                    <a:lnTo>
                      <a:pt x="914" y="857"/>
                    </a:lnTo>
                    <a:lnTo>
                      <a:pt x="888" y="879"/>
                    </a:lnTo>
                    <a:lnTo>
                      <a:pt x="862" y="901"/>
                    </a:lnTo>
                    <a:lnTo>
                      <a:pt x="833" y="925"/>
                    </a:lnTo>
                    <a:lnTo>
                      <a:pt x="808" y="945"/>
                    </a:lnTo>
                    <a:lnTo>
                      <a:pt x="778" y="967"/>
                    </a:lnTo>
                    <a:lnTo>
                      <a:pt x="742" y="993"/>
                    </a:lnTo>
                    <a:lnTo>
                      <a:pt x="711" y="1015"/>
                    </a:lnTo>
                    <a:lnTo>
                      <a:pt x="678" y="1038"/>
                    </a:lnTo>
                    <a:lnTo>
                      <a:pt x="643" y="1062"/>
                    </a:lnTo>
                    <a:lnTo>
                      <a:pt x="607" y="1082"/>
                    </a:lnTo>
                    <a:lnTo>
                      <a:pt x="791" y="1340"/>
                    </a:lnTo>
                    <a:lnTo>
                      <a:pt x="54" y="1009"/>
                    </a:lnTo>
                    <a:lnTo>
                      <a:pt x="0" y="355"/>
                    </a:lnTo>
                    <a:lnTo>
                      <a:pt x="153" y="539"/>
                    </a:lnTo>
                    <a:lnTo>
                      <a:pt x="188" y="523"/>
                    </a:lnTo>
                    <a:lnTo>
                      <a:pt x="223" y="505"/>
                    </a:lnTo>
                    <a:lnTo>
                      <a:pt x="268" y="483"/>
                    </a:lnTo>
                    <a:lnTo>
                      <a:pt x="312" y="457"/>
                    </a:lnTo>
                    <a:lnTo>
                      <a:pt x="358" y="426"/>
                    </a:lnTo>
                    <a:lnTo>
                      <a:pt x="396" y="399"/>
                    </a:lnTo>
                    <a:lnTo>
                      <a:pt x="433" y="367"/>
                    </a:lnTo>
                    <a:lnTo>
                      <a:pt x="469" y="336"/>
                    </a:lnTo>
                    <a:lnTo>
                      <a:pt x="499" y="307"/>
                    </a:lnTo>
                    <a:lnTo>
                      <a:pt x="530" y="274"/>
                    </a:lnTo>
                    <a:lnTo>
                      <a:pt x="563" y="238"/>
                    </a:lnTo>
                    <a:lnTo>
                      <a:pt x="590" y="205"/>
                    </a:lnTo>
                    <a:lnTo>
                      <a:pt x="618" y="170"/>
                    </a:lnTo>
                    <a:lnTo>
                      <a:pt x="641" y="139"/>
                    </a:lnTo>
                    <a:lnTo>
                      <a:pt x="667" y="97"/>
                    </a:lnTo>
                    <a:lnTo>
                      <a:pt x="691" y="58"/>
                    </a:lnTo>
                    <a:lnTo>
                      <a:pt x="703" y="29"/>
                    </a:lnTo>
                    <a:lnTo>
                      <a:pt x="716" y="0"/>
                    </a:lnTo>
                    <a:lnTo>
                      <a:pt x="1340" y="294"/>
                    </a:lnTo>
                    <a:close/>
                  </a:path>
                </a:pathLst>
              </a:custGeom>
              <a:solidFill>
                <a:srgbClr val="008080"/>
              </a:solidFill>
              <a:ln w="23813">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18" name="Freeform 8"/>
              <p:cNvSpPr>
                <a:spLocks/>
              </p:cNvSpPr>
              <p:nvPr/>
            </p:nvSpPr>
            <p:spPr bwMode="auto">
              <a:xfrm>
                <a:off x="5583238" y="2374900"/>
                <a:ext cx="1962150" cy="2476500"/>
              </a:xfrm>
              <a:custGeom>
                <a:avLst/>
                <a:gdLst/>
                <a:ahLst/>
                <a:cxnLst>
                  <a:cxn ang="0">
                    <a:pos x="0" y="991"/>
                  </a:cxn>
                  <a:cxn ang="0">
                    <a:pos x="307" y="1107"/>
                  </a:cxn>
                  <a:cxn ang="0">
                    <a:pos x="323" y="1068"/>
                  </a:cxn>
                  <a:cxn ang="0">
                    <a:pos x="336" y="1032"/>
                  </a:cxn>
                  <a:cxn ang="0">
                    <a:pos x="345" y="997"/>
                  </a:cxn>
                  <a:cxn ang="0">
                    <a:pos x="354" y="966"/>
                  </a:cxn>
                  <a:cxn ang="0">
                    <a:pos x="363" y="931"/>
                  </a:cxn>
                  <a:cxn ang="0">
                    <a:pos x="371" y="891"/>
                  </a:cxn>
                  <a:cxn ang="0">
                    <a:pos x="376" y="854"/>
                  </a:cxn>
                  <a:cxn ang="0">
                    <a:pos x="382" y="818"/>
                  </a:cxn>
                  <a:cxn ang="0">
                    <a:pos x="387" y="776"/>
                  </a:cxn>
                  <a:cxn ang="0">
                    <a:pos x="389" y="732"/>
                  </a:cxn>
                  <a:cxn ang="0">
                    <a:pos x="389" y="653"/>
                  </a:cxn>
                  <a:cxn ang="0">
                    <a:pos x="387" y="611"/>
                  </a:cxn>
                  <a:cxn ang="0">
                    <a:pos x="385" y="574"/>
                  </a:cxn>
                  <a:cxn ang="0">
                    <a:pos x="380" y="536"/>
                  </a:cxn>
                  <a:cxn ang="0">
                    <a:pos x="372" y="496"/>
                  </a:cxn>
                  <a:cxn ang="0">
                    <a:pos x="365" y="461"/>
                  </a:cxn>
                  <a:cxn ang="0">
                    <a:pos x="356" y="417"/>
                  </a:cxn>
                  <a:cxn ang="0">
                    <a:pos x="343" y="375"/>
                  </a:cxn>
                  <a:cxn ang="0">
                    <a:pos x="939" y="0"/>
                  </a:cxn>
                  <a:cxn ang="0">
                    <a:pos x="954" y="37"/>
                  </a:cxn>
                  <a:cxn ang="0">
                    <a:pos x="967" y="72"/>
                  </a:cxn>
                  <a:cxn ang="0">
                    <a:pos x="978" y="103"/>
                  </a:cxn>
                  <a:cxn ang="0">
                    <a:pos x="988" y="136"/>
                  </a:cxn>
                  <a:cxn ang="0">
                    <a:pos x="998" y="167"/>
                  </a:cxn>
                  <a:cxn ang="0">
                    <a:pos x="1009" y="200"/>
                  </a:cxn>
                  <a:cxn ang="0">
                    <a:pos x="1016" y="229"/>
                  </a:cxn>
                  <a:cxn ang="0">
                    <a:pos x="1023" y="260"/>
                  </a:cxn>
                  <a:cxn ang="0">
                    <a:pos x="1031" y="291"/>
                  </a:cxn>
                  <a:cxn ang="0">
                    <a:pos x="1040" y="326"/>
                  </a:cxn>
                  <a:cxn ang="0">
                    <a:pos x="1045" y="366"/>
                  </a:cxn>
                  <a:cxn ang="0">
                    <a:pos x="1052" y="399"/>
                  </a:cxn>
                  <a:cxn ang="0">
                    <a:pos x="1060" y="436"/>
                  </a:cxn>
                  <a:cxn ang="0">
                    <a:pos x="1065" y="474"/>
                  </a:cxn>
                  <a:cxn ang="0">
                    <a:pos x="1067" y="514"/>
                  </a:cxn>
                  <a:cxn ang="0">
                    <a:pos x="1071" y="558"/>
                  </a:cxn>
                  <a:cxn ang="0">
                    <a:pos x="1074" y="600"/>
                  </a:cxn>
                  <a:cxn ang="0">
                    <a:pos x="1074" y="640"/>
                  </a:cxn>
                  <a:cxn ang="0">
                    <a:pos x="1074" y="684"/>
                  </a:cxn>
                  <a:cxn ang="0">
                    <a:pos x="1074" y="739"/>
                  </a:cxn>
                  <a:cxn ang="0">
                    <a:pos x="1073" y="788"/>
                  </a:cxn>
                  <a:cxn ang="0">
                    <a:pos x="1071" y="823"/>
                  </a:cxn>
                  <a:cxn ang="0">
                    <a:pos x="1067" y="862"/>
                  </a:cxn>
                  <a:cxn ang="0">
                    <a:pos x="1065" y="902"/>
                  </a:cxn>
                  <a:cxn ang="0">
                    <a:pos x="1058" y="947"/>
                  </a:cxn>
                  <a:cxn ang="0">
                    <a:pos x="1051" y="986"/>
                  </a:cxn>
                  <a:cxn ang="0">
                    <a:pos x="1043" y="1024"/>
                  </a:cxn>
                  <a:cxn ang="0">
                    <a:pos x="1034" y="1070"/>
                  </a:cxn>
                  <a:cxn ang="0">
                    <a:pos x="1025" y="1105"/>
                  </a:cxn>
                  <a:cxn ang="0">
                    <a:pos x="1016" y="1149"/>
                  </a:cxn>
                  <a:cxn ang="0">
                    <a:pos x="1005" y="1187"/>
                  </a:cxn>
                  <a:cxn ang="0">
                    <a:pos x="992" y="1225"/>
                  </a:cxn>
                  <a:cxn ang="0">
                    <a:pos x="979" y="1266"/>
                  </a:cxn>
                  <a:cxn ang="0">
                    <a:pos x="963" y="1315"/>
                  </a:cxn>
                  <a:cxn ang="0">
                    <a:pos x="945" y="1364"/>
                  </a:cxn>
                  <a:cxn ang="0">
                    <a:pos x="1235" y="1483"/>
                  </a:cxn>
                  <a:cxn ang="0">
                    <a:pos x="506" y="1560"/>
                  </a:cxn>
                  <a:cxn ang="0">
                    <a:pos x="0" y="991"/>
                  </a:cxn>
                </a:cxnLst>
                <a:rect l="0" t="0" r="r" b="b"/>
                <a:pathLst>
                  <a:path w="1235" h="1560">
                    <a:moveTo>
                      <a:pt x="0" y="991"/>
                    </a:moveTo>
                    <a:lnTo>
                      <a:pt x="307" y="1107"/>
                    </a:lnTo>
                    <a:lnTo>
                      <a:pt x="323" y="1068"/>
                    </a:lnTo>
                    <a:lnTo>
                      <a:pt x="336" y="1032"/>
                    </a:lnTo>
                    <a:lnTo>
                      <a:pt x="345" y="997"/>
                    </a:lnTo>
                    <a:lnTo>
                      <a:pt x="354" y="966"/>
                    </a:lnTo>
                    <a:lnTo>
                      <a:pt x="363" y="931"/>
                    </a:lnTo>
                    <a:lnTo>
                      <a:pt x="371" y="891"/>
                    </a:lnTo>
                    <a:lnTo>
                      <a:pt x="376" y="854"/>
                    </a:lnTo>
                    <a:lnTo>
                      <a:pt x="382" y="818"/>
                    </a:lnTo>
                    <a:lnTo>
                      <a:pt x="387" y="776"/>
                    </a:lnTo>
                    <a:lnTo>
                      <a:pt x="389" y="732"/>
                    </a:lnTo>
                    <a:lnTo>
                      <a:pt x="389" y="653"/>
                    </a:lnTo>
                    <a:lnTo>
                      <a:pt x="387" y="611"/>
                    </a:lnTo>
                    <a:lnTo>
                      <a:pt x="385" y="574"/>
                    </a:lnTo>
                    <a:lnTo>
                      <a:pt x="380" y="536"/>
                    </a:lnTo>
                    <a:lnTo>
                      <a:pt x="372" y="496"/>
                    </a:lnTo>
                    <a:lnTo>
                      <a:pt x="365" y="461"/>
                    </a:lnTo>
                    <a:lnTo>
                      <a:pt x="356" y="417"/>
                    </a:lnTo>
                    <a:lnTo>
                      <a:pt x="343" y="375"/>
                    </a:lnTo>
                    <a:lnTo>
                      <a:pt x="939" y="0"/>
                    </a:lnTo>
                    <a:lnTo>
                      <a:pt x="954" y="37"/>
                    </a:lnTo>
                    <a:lnTo>
                      <a:pt x="967" y="72"/>
                    </a:lnTo>
                    <a:lnTo>
                      <a:pt x="978" y="103"/>
                    </a:lnTo>
                    <a:lnTo>
                      <a:pt x="988" y="136"/>
                    </a:lnTo>
                    <a:lnTo>
                      <a:pt x="998" y="167"/>
                    </a:lnTo>
                    <a:lnTo>
                      <a:pt x="1009" y="200"/>
                    </a:lnTo>
                    <a:lnTo>
                      <a:pt x="1016" y="229"/>
                    </a:lnTo>
                    <a:lnTo>
                      <a:pt x="1023" y="260"/>
                    </a:lnTo>
                    <a:lnTo>
                      <a:pt x="1031" y="291"/>
                    </a:lnTo>
                    <a:lnTo>
                      <a:pt x="1040" y="326"/>
                    </a:lnTo>
                    <a:lnTo>
                      <a:pt x="1045" y="366"/>
                    </a:lnTo>
                    <a:lnTo>
                      <a:pt x="1052" y="399"/>
                    </a:lnTo>
                    <a:lnTo>
                      <a:pt x="1060" y="436"/>
                    </a:lnTo>
                    <a:lnTo>
                      <a:pt x="1065" y="474"/>
                    </a:lnTo>
                    <a:lnTo>
                      <a:pt x="1067" y="514"/>
                    </a:lnTo>
                    <a:lnTo>
                      <a:pt x="1071" y="558"/>
                    </a:lnTo>
                    <a:lnTo>
                      <a:pt x="1074" y="600"/>
                    </a:lnTo>
                    <a:lnTo>
                      <a:pt x="1074" y="640"/>
                    </a:lnTo>
                    <a:lnTo>
                      <a:pt x="1074" y="684"/>
                    </a:lnTo>
                    <a:lnTo>
                      <a:pt x="1074" y="739"/>
                    </a:lnTo>
                    <a:lnTo>
                      <a:pt x="1073" y="788"/>
                    </a:lnTo>
                    <a:lnTo>
                      <a:pt x="1071" y="823"/>
                    </a:lnTo>
                    <a:lnTo>
                      <a:pt x="1067" y="862"/>
                    </a:lnTo>
                    <a:lnTo>
                      <a:pt x="1065" y="902"/>
                    </a:lnTo>
                    <a:lnTo>
                      <a:pt x="1058" y="947"/>
                    </a:lnTo>
                    <a:lnTo>
                      <a:pt x="1051" y="986"/>
                    </a:lnTo>
                    <a:lnTo>
                      <a:pt x="1043" y="1024"/>
                    </a:lnTo>
                    <a:lnTo>
                      <a:pt x="1034" y="1070"/>
                    </a:lnTo>
                    <a:lnTo>
                      <a:pt x="1025" y="1105"/>
                    </a:lnTo>
                    <a:lnTo>
                      <a:pt x="1016" y="1149"/>
                    </a:lnTo>
                    <a:lnTo>
                      <a:pt x="1005" y="1187"/>
                    </a:lnTo>
                    <a:lnTo>
                      <a:pt x="992" y="1225"/>
                    </a:lnTo>
                    <a:lnTo>
                      <a:pt x="979" y="1266"/>
                    </a:lnTo>
                    <a:lnTo>
                      <a:pt x="963" y="1315"/>
                    </a:lnTo>
                    <a:lnTo>
                      <a:pt x="945" y="1364"/>
                    </a:lnTo>
                    <a:lnTo>
                      <a:pt x="1235" y="1483"/>
                    </a:lnTo>
                    <a:lnTo>
                      <a:pt x="506" y="1560"/>
                    </a:lnTo>
                    <a:lnTo>
                      <a:pt x="0" y="991"/>
                    </a:lnTo>
                    <a:close/>
                  </a:path>
                </a:pathLst>
              </a:custGeom>
              <a:solidFill>
                <a:srgbClr val="000099"/>
              </a:solidFill>
              <a:ln w="23813">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19" name="Freeform 9"/>
              <p:cNvSpPr>
                <a:spLocks/>
              </p:cNvSpPr>
              <p:nvPr/>
            </p:nvSpPr>
            <p:spPr bwMode="auto">
              <a:xfrm>
                <a:off x="5221288" y="914400"/>
                <a:ext cx="2297112" cy="2185988"/>
              </a:xfrm>
              <a:custGeom>
                <a:avLst/>
                <a:gdLst/>
                <a:ahLst/>
                <a:cxnLst>
                  <a:cxn ang="0">
                    <a:pos x="294" y="0"/>
                  </a:cxn>
                  <a:cxn ang="0">
                    <a:pos x="323" y="15"/>
                  </a:cxn>
                  <a:cxn ang="0">
                    <a:pos x="347" y="28"/>
                  </a:cxn>
                  <a:cxn ang="0">
                    <a:pos x="373" y="41"/>
                  </a:cxn>
                  <a:cxn ang="0">
                    <a:pos x="397" y="53"/>
                  </a:cxn>
                  <a:cxn ang="0">
                    <a:pos x="422" y="68"/>
                  </a:cxn>
                  <a:cxn ang="0">
                    <a:pos x="446" y="84"/>
                  </a:cxn>
                  <a:cxn ang="0">
                    <a:pos x="470" y="99"/>
                  </a:cxn>
                  <a:cxn ang="0">
                    <a:pos x="493" y="114"/>
                  </a:cxn>
                  <a:cxn ang="0">
                    <a:pos x="523" y="134"/>
                  </a:cxn>
                  <a:cxn ang="0">
                    <a:pos x="554" y="156"/>
                  </a:cxn>
                  <a:cxn ang="0">
                    <a:pos x="577" y="172"/>
                  </a:cxn>
                  <a:cxn ang="0">
                    <a:pos x="601" y="192"/>
                  </a:cxn>
                  <a:cxn ang="0">
                    <a:pos x="631" y="212"/>
                  </a:cxn>
                  <a:cxn ang="0">
                    <a:pos x="660" y="234"/>
                  </a:cxn>
                  <a:cxn ang="0">
                    <a:pos x="685" y="256"/>
                  </a:cxn>
                  <a:cxn ang="0">
                    <a:pos x="711" y="280"/>
                  </a:cxn>
                  <a:cxn ang="0">
                    <a:pos x="735" y="302"/>
                  </a:cxn>
                  <a:cxn ang="0">
                    <a:pos x="764" y="329"/>
                  </a:cxn>
                  <a:cxn ang="0">
                    <a:pos x="790" y="353"/>
                  </a:cxn>
                  <a:cxn ang="0">
                    <a:pos x="811" y="377"/>
                  </a:cxn>
                  <a:cxn ang="0">
                    <a:pos x="837" y="404"/>
                  </a:cxn>
                  <a:cxn ang="0">
                    <a:pos x="857" y="425"/>
                  </a:cxn>
                  <a:cxn ang="0">
                    <a:pos x="879" y="450"/>
                  </a:cxn>
                  <a:cxn ang="0">
                    <a:pos x="901" y="476"/>
                  </a:cxn>
                  <a:cxn ang="0">
                    <a:pos x="925" y="507"/>
                  </a:cxn>
                  <a:cxn ang="0">
                    <a:pos x="945" y="532"/>
                  </a:cxn>
                  <a:cxn ang="0">
                    <a:pos x="967" y="562"/>
                  </a:cxn>
                  <a:cxn ang="0">
                    <a:pos x="992" y="596"/>
                  </a:cxn>
                  <a:cxn ang="0">
                    <a:pos x="1014" y="627"/>
                  </a:cxn>
                  <a:cxn ang="0">
                    <a:pos x="1038" y="662"/>
                  </a:cxn>
                  <a:cxn ang="0">
                    <a:pos x="1060" y="697"/>
                  </a:cxn>
                  <a:cxn ang="0">
                    <a:pos x="1080" y="734"/>
                  </a:cxn>
                  <a:cxn ang="0">
                    <a:pos x="1102" y="772"/>
                  </a:cxn>
                  <a:cxn ang="0">
                    <a:pos x="1119" y="805"/>
                  </a:cxn>
                  <a:cxn ang="0">
                    <a:pos x="1135" y="836"/>
                  </a:cxn>
                  <a:cxn ang="0">
                    <a:pos x="1150" y="872"/>
                  </a:cxn>
                  <a:cxn ang="0">
                    <a:pos x="1159" y="898"/>
                  </a:cxn>
                  <a:cxn ang="0">
                    <a:pos x="1446" y="785"/>
                  </a:cxn>
                  <a:cxn ang="0">
                    <a:pos x="1000" y="1377"/>
                  </a:cxn>
                  <a:cxn ang="0">
                    <a:pos x="210" y="1280"/>
                  </a:cxn>
                  <a:cxn ang="0">
                    <a:pos x="523" y="1154"/>
                  </a:cxn>
                  <a:cxn ang="0">
                    <a:pos x="503" y="1112"/>
                  </a:cxn>
                  <a:cxn ang="0">
                    <a:pos x="482" y="1072"/>
                  </a:cxn>
                  <a:cxn ang="0">
                    <a:pos x="455" y="1028"/>
                  </a:cxn>
                  <a:cxn ang="0">
                    <a:pos x="424" y="982"/>
                  </a:cxn>
                  <a:cxn ang="0">
                    <a:pos x="397" y="944"/>
                  </a:cxn>
                  <a:cxn ang="0">
                    <a:pos x="367" y="907"/>
                  </a:cxn>
                  <a:cxn ang="0">
                    <a:pos x="336" y="871"/>
                  </a:cxn>
                  <a:cxn ang="0">
                    <a:pos x="305" y="840"/>
                  </a:cxn>
                  <a:cxn ang="0">
                    <a:pos x="274" y="810"/>
                  </a:cxn>
                  <a:cxn ang="0">
                    <a:pos x="237" y="777"/>
                  </a:cxn>
                  <a:cxn ang="0">
                    <a:pos x="203" y="750"/>
                  </a:cxn>
                  <a:cxn ang="0">
                    <a:pos x="170" y="723"/>
                  </a:cxn>
                  <a:cxn ang="0">
                    <a:pos x="137" y="699"/>
                  </a:cxn>
                  <a:cxn ang="0">
                    <a:pos x="97" y="673"/>
                  </a:cxn>
                  <a:cxn ang="0">
                    <a:pos x="56" y="649"/>
                  </a:cxn>
                  <a:cxn ang="0">
                    <a:pos x="29" y="637"/>
                  </a:cxn>
                  <a:cxn ang="0">
                    <a:pos x="0" y="620"/>
                  </a:cxn>
                  <a:cxn ang="0">
                    <a:pos x="294" y="0"/>
                  </a:cxn>
                </a:cxnLst>
                <a:rect l="0" t="0" r="r" b="b"/>
                <a:pathLst>
                  <a:path w="1446" h="1377">
                    <a:moveTo>
                      <a:pt x="294" y="0"/>
                    </a:moveTo>
                    <a:lnTo>
                      <a:pt x="323" y="15"/>
                    </a:lnTo>
                    <a:lnTo>
                      <a:pt x="347" y="28"/>
                    </a:lnTo>
                    <a:lnTo>
                      <a:pt x="373" y="41"/>
                    </a:lnTo>
                    <a:lnTo>
                      <a:pt x="397" y="53"/>
                    </a:lnTo>
                    <a:lnTo>
                      <a:pt x="422" y="68"/>
                    </a:lnTo>
                    <a:lnTo>
                      <a:pt x="446" y="84"/>
                    </a:lnTo>
                    <a:lnTo>
                      <a:pt x="470" y="99"/>
                    </a:lnTo>
                    <a:lnTo>
                      <a:pt x="493" y="114"/>
                    </a:lnTo>
                    <a:lnTo>
                      <a:pt x="523" y="134"/>
                    </a:lnTo>
                    <a:lnTo>
                      <a:pt x="554" y="156"/>
                    </a:lnTo>
                    <a:lnTo>
                      <a:pt x="577" y="172"/>
                    </a:lnTo>
                    <a:lnTo>
                      <a:pt x="601" y="192"/>
                    </a:lnTo>
                    <a:lnTo>
                      <a:pt x="631" y="212"/>
                    </a:lnTo>
                    <a:lnTo>
                      <a:pt x="660" y="234"/>
                    </a:lnTo>
                    <a:lnTo>
                      <a:pt x="685" y="256"/>
                    </a:lnTo>
                    <a:lnTo>
                      <a:pt x="711" y="280"/>
                    </a:lnTo>
                    <a:lnTo>
                      <a:pt x="735" y="302"/>
                    </a:lnTo>
                    <a:lnTo>
                      <a:pt x="764" y="329"/>
                    </a:lnTo>
                    <a:lnTo>
                      <a:pt x="790" y="353"/>
                    </a:lnTo>
                    <a:lnTo>
                      <a:pt x="811" y="377"/>
                    </a:lnTo>
                    <a:lnTo>
                      <a:pt x="837" y="404"/>
                    </a:lnTo>
                    <a:lnTo>
                      <a:pt x="857" y="425"/>
                    </a:lnTo>
                    <a:lnTo>
                      <a:pt x="879" y="450"/>
                    </a:lnTo>
                    <a:lnTo>
                      <a:pt x="901" y="476"/>
                    </a:lnTo>
                    <a:lnTo>
                      <a:pt x="925" y="507"/>
                    </a:lnTo>
                    <a:lnTo>
                      <a:pt x="945" y="532"/>
                    </a:lnTo>
                    <a:lnTo>
                      <a:pt x="967" y="562"/>
                    </a:lnTo>
                    <a:lnTo>
                      <a:pt x="992" y="596"/>
                    </a:lnTo>
                    <a:lnTo>
                      <a:pt x="1014" y="627"/>
                    </a:lnTo>
                    <a:lnTo>
                      <a:pt x="1038" y="662"/>
                    </a:lnTo>
                    <a:lnTo>
                      <a:pt x="1060" y="697"/>
                    </a:lnTo>
                    <a:lnTo>
                      <a:pt x="1080" y="734"/>
                    </a:lnTo>
                    <a:lnTo>
                      <a:pt x="1102" y="772"/>
                    </a:lnTo>
                    <a:lnTo>
                      <a:pt x="1119" y="805"/>
                    </a:lnTo>
                    <a:lnTo>
                      <a:pt x="1135" y="836"/>
                    </a:lnTo>
                    <a:lnTo>
                      <a:pt x="1150" y="872"/>
                    </a:lnTo>
                    <a:lnTo>
                      <a:pt x="1159" y="898"/>
                    </a:lnTo>
                    <a:lnTo>
                      <a:pt x="1446" y="785"/>
                    </a:lnTo>
                    <a:lnTo>
                      <a:pt x="1000" y="1377"/>
                    </a:lnTo>
                    <a:lnTo>
                      <a:pt x="210" y="1280"/>
                    </a:lnTo>
                    <a:lnTo>
                      <a:pt x="523" y="1154"/>
                    </a:lnTo>
                    <a:lnTo>
                      <a:pt x="503" y="1112"/>
                    </a:lnTo>
                    <a:lnTo>
                      <a:pt x="482" y="1072"/>
                    </a:lnTo>
                    <a:lnTo>
                      <a:pt x="455" y="1028"/>
                    </a:lnTo>
                    <a:lnTo>
                      <a:pt x="424" y="982"/>
                    </a:lnTo>
                    <a:lnTo>
                      <a:pt x="397" y="944"/>
                    </a:lnTo>
                    <a:lnTo>
                      <a:pt x="367" y="907"/>
                    </a:lnTo>
                    <a:lnTo>
                      <a:pt x="336" y="871"/>
                    </a:lnTo>
                    <a:lnTo>
                      <a:pt x="305" y="840"/>
                    </a:lnTo>
                    <a:lnTo>
                      <a:pt x="274" y="810"/>
                    </a:lnTo>
                    <a:lnTo>
                      <a:pt x="237" y="777"/>
                    </a:lnTo>
                    <a:lnTo>
                      <a:pt x="203" y="750"/>
                    </a:lnTo>
                    <a:lnTo>
                      <a:pt x="170" y="723"/>
                    </a:lnTo>
                    <a:lnTo>
                      <a:pt x="137" y="699"/>
                    </a:lnTo>
                    <a:lnTo>
                      <a:pt x="97" y="673"/>
                    </a:lnTo>
                    <a:lnTo>
                      <a:pt x="56" y="649"/>
                    </a:lnTo>
                    <a:lnTo>
                      <a:pt x="29" y="637"/>
                    </a:lnTo>
                    <a:lnTo>
                      <a:pt x="0" y="620"/>
                    </a:lnTo>
                    <a:lnTo>
                      <a:pt x="294" y="0"/>
                    </a:lnTo>
                    <a:close/>
                  </a:path>
                </a:pathLst>
              </a:custGeom>
              <a:solidFill>
                <a:srgbClr val="D7482A"/>
              </a:solidFill>
              <a:ln w="23813">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20" name="Freeform 10"/>
              <p:cNvSpPr>
                <a:spLocks/>
              </p:cNvSpPr>
              <p:nvPr/>
            </p:nvSpPr>
            <p:spPr bwMode="auto">
              <a:xfrm>
                <a:off x="3581400" y="381000"/>
                <a:ext cx="2220913" cy="1790700"/>
              </a:xfrm>
              <a:custGeom>
                <a:avLst/>
                <a:gdLst/>
                <a:ahLst/>
                <a:cxnLst>
                  <a:cxn ang="0">
                    <a:pos x="746" y="1128"/>
                  </a:cxn>
                  <a:cxn ang="0">
                    <a:pos x="837" y="909"/>
                  </a:cxn>
                  <a:cxn ang="0">
                    <a:pos x="808" y="900"/>
                  </a:cxn>
                  <a:cxn ang="0">
                    <a:pos x="775" y="893"/>
                  </a:cxn>
                  <a:cxn ang="0">
                    <a:pos x="733" y="883"/>
                  </a:cxn>
                  <a:cxn ang="0">
                    <a:pos x="698" y="878"/>
                  </a:cxn>
                  <a:cxn ang="0">
                    <a:pos x="660" y="872"/>
                  </a:cxn>
                  <a:cxn ang="0">
                    <a:pos x="618" y="869"/>
                  </a:cxn>
                  <a:cxn ang="0">
                    <a:pos x="574" y="865"/>
                  </a:cxn>
                  <a:cxn ang="0">
                    <a:pos x="495" y="865"/>
                  </a:cxn>
                  <a:cxn ang="0">
                    <a:pos x="455" y="867"/>
                  </a:cxn>
                  <a:cxn ang="0">
                    <a:pos x="417" y="871"/>
                  </a:cxn>
                  <a:cxn ang="0">
                    <a:pos x="378" y="874"/>
                  </a:cxn>
                  <a:cxn ang="0">
                    <a:pos x="340" y="882"/>
                  </a:cxn>
                  <a:cxn ang="0">
                    <a:pos x="304" y="889"/>
                  </a:cxn>
                  <a:cxn ang="0">
                    <a:pos x="260" y="898"/>
                  </a:cxn>
                  <a:cxn ang="0">
                    <a:pos x="221" y="911"/>
                  </a:cxn>
                  <a:cxn ang="0">
                    <a:pos x="322" y="446"/>
                  </a:cxn>
                  <a:cxn ang="0">
                    <a:pos x="0" y="262"/>
                  </a:cxn>
                  <a:cxn ang="0">
                    <a:pos x="17" y="256"/>
                  </a:cxn>
                  <a:cxn ang="0">
                    <a:pos x="49" y="245"/>
                  </a:cxn>
                  <a:cxn ang="0">
                    <a:pos x="75" y="238"/>
                  </a:cxn>
                  <a:cxn ang="0">
                    <a:pos x="104" y="229"/>
                  </a:cxn>
                  <a:cxn ang="0">
                    <a:pos x="139" y="222"/>
                  </a:cxn>
                  <a:cxn ang="0">
                    <a:pos x="168" y="214"/>
                  </a:cxn>
                  <a:cxn ang="0">
                    <a:pos x="207" y="205"/>
                  </a:cxn>
                  <a:cxn ang="0">
                    <a:pos x="240" y="200"/>
                  </a:cxn>
                  <a:cxn ang="0">
                    <a:pos x="278" y="194"/>
                  </a:cxn>
                  <a:cxn ang="0">
                    <a:pos x="318" y="189"/>
                  </a:cxn>
                  <a:cxn ang="0">
                    <a:pos x="357" y="185"/>
                  </a:cxn>
                  <a:cxn ang="0">
                    <a:pos x="400" y="183"/>
                  </a:cxn>
                  <a:cxn ang="0">
                    <a:pos x="442" y="179"/>
                  </a:cxn>
                  <a:cxn ang="0">
                    <a:pos x="485" y="179"/>
                  </a:cxn>
                  <a:cxn ang="0">
                    <a:pos x="528" y="179"/>
                  </a:cxn>
                  <a:cxn ang="0">
                    <a:pos x="583" y="179"/>
                  </a:cxn>
                  <a:cxn ang="0">
                    <a:pos x="633" y="181"/>
                  </a:cxn>
                  <a:cxn ang="0">
                    <a:pos x="666" y="183"/>
                  </a:cxn>
                  <a:cxn ang="0">
                    <a:pos x="706" y="187"/>
                  </a:cxn>
                  <a:cxn ang="0">
                    <a:pos x="744" y="190"/>
                  </a:cxn>
                  <a:cxn ang="0">
                    <a:pos x="790" y="196"/>
                  </a:cxn>
                  <a:cxn ang="0">
                    <a:pos x="828" y="203"/>
                  </a:cxn>
                  <a:cxn ang="0">
                    <a:pos x="865" y="211"/>
                  </a:cxn>
                  <a:cxn ang="0">
                    <a:pos x="912" y="220"/>
                  </a:cxn>
                  <a:cxn ang="0">
                    <a:pos x="949" y="229"/>
                  </a:cxn>
                  <a:cxn ang="0">
                    <a:pos x="993" y="240"/>
                  </a:cxn>
                  <a:cxn ang="0">
                    <a:pos x="1029" y="249"/>
                  </a:cxn>
                  <a:cxn ang="0">
                    <a:pos x="1069" y="262"/>
                  </a:cxn>
                  <a:cxn ang="0">
                    <a:pos x="1110" y="275"/>
                  </a:cxn>
                  <a:cxn ang="0">
                    <a:pos x="1229" y="0"/>
                  </a:cxn>
                  <a:cxn ang="0">
                    <a:pos x="1399" y="765"/>
                  </a:cxn>
                  <a:cxn ang="0">
                    <a:pos x="746" y="1128"/>
                  </a:cxn>
                </a:cxnLst>
                <a:rect l="0" t="0" r="r" b="b"/>
                <a:pathLst>
                  <a:path w="1399" h="1128">
                    <a:moveTo>
                      <a:pt x="746" y="1128"/>
                    </a:moveTo>
                    <a:lnTo>
                      <a:pt x="837" y="909"/>
                    </a:lnTo>
                    <a:lnTo>
                      <a:pt x="808" y="900"/>
                    </a:lnTo>
                    <a:lnTo>
                      <a:pt x="775" y="893"/>
                    </a:lnTo>
                    <a:lnTo>
                      <a:pt x="733" y="883"/>
                    </a:lnTo>
                    <a:lnTo>
                      <a:pt x="698" y="878"/>
                    </a:lnTo>
                    <a:lnTo>
                      <a:pt x="660" y="872"/>
                    </a:lnTo>
                    <a:lnTo>
                      <a:pt x="618" y="869"/>
                    </a:lnTo>
                    <a:lnTo>
                      <a:pt x="574" y="865"/>
                    </a:lnTo>
                    <a:lnTo>
                      <a:pt x="495" y="865"/>
                    </a:lnTo>
                    <a:lnTo>
                      <a:pt x="455" y="867"/>
                    </a:lnTo>
                    <a:lnTo>
                      <a:pt x="417" y="871"/>
                    </a:lnTo>
                    <a:lnTo>
                      <a:pt x="378" y="874"/>
                    </a:lnTo>
                    <a:lnTo>
                      <a:pt x="340" y="882"/>
                    </a:lnTo>
                    <a:lnTo>
                      <a:pt x="304" y="889"/>
                    </a:lnTo>
                    <a:lnTo>
                      <a:pt x="260" y="898"/>
                    </a:lnTo>
                    <a:lnTo>
                      <a:pt x="221" y="911"/>
                    </a:lnTo>
                    <a:lnTo>
                      <a:pt x="322" y="446"/>
                    </a:lnTo>
                    <a:lnTo>
                      <a:pt x="0" y="262"/>
                    </a:lnTo>
                    <a:lnTo>
                      <a:pt x="17" y="256"/>
                    </a:lnTo>
                    <a:lnTo>
                      <a:pt x="49" y="245"/>
                    </a:lnTo>
                    <a:lnTo>
                      <a:pt x="75" y="238"/>
                    </a:lnTo>
                    <a:lnTo>
                      <a:pt x="104" y="229"/>
                    </a:lnTo>
                    <a:lnTo>
                      <a:pt x="139" y="222"/>
                    </a:lnTo>
                    <a:lnTo>
                      <a:pt x="168" y="214"/>
                    </a:lnTo>
                    <a:lnTo>
                      <a:pt x="207" y="205"/>
                    </a:lnTo>
                    <a:lnTo>
                      <a:pt x="240" y="200"/>
                    </a:lnTo>
                    <a:lnTo>
                      <a:pt x="278" y="194"/>
                    </a:lnTo>
                    <a:lnTo>
                      <a:pt x="318" y="189"/>
                    </a:lnTo>
                    <a:lnTo>
                      <a:pt x="357" y="185"/>
                    </a:lnTo>
                    <a:lnTo>
                      <a:pt x="400" y="183"/>
                    </a:lnTo>
                    <a:lnTo>
                      <a:pt x="442" y="179"/>
                    </a:lnTo>
                    <a:lnTo>
                      <a:pt x="485" y="179"/>
                    </a:lnTo>
                    <a:lnTo>
                      <a:pt x="528" y="179"/>
                    </a:lnTo>
                    <a:lnTo>
                      <a:pt x="583" y="179"/>
                    </a:lnTo>
                    <a:lnTo>
                      <a:pt x="633" y="181"/>
                    </a:lnTo>
                    <a:lnTo>
                      <a:pt x="666" y="183"/>
                    </a:lnTo>
                    <a:lnTo>
                      <a:pt x="706" y="187"/>
                    </a:lnTo>
                    <a:lnTo>
                      <a:pt x="744" y="190"/>
                    </a:lnTo>
                    <a:lnTo>
                      <a:pt x="790" y="196"/>
                    </a:lnTo>
                    <a:lnTo>
                      <a:pt x="828" y="203"/>
                    </a:lnTo>
                    <a:lnTo>
                      <a:pt x="865" y="211"/>
                    </a:lnTo>
                    <a:lnTo>
                      <a:pt x="912" y="220"/>
                    </a:lnTo>
                    <a:lnTo>
                      <a:pt x="949" y="229"/>
                    </a:lnTo>
                    <a:lnTo>
                      <a:pt x="993" y="240"/>
                    </a:lnTo>
                    <a:lnTo>
                      <a:pt x="1029" y="249"/>
                    </a:lnTo>
                    <a:lnTo>
                      <a:pt x="1069" y="262"/>
                    </a:lnTo>
                    <a:lnTo>
                      <a:pt x="1110" y="275"/>
                    </a:lnTo>
                    <a:lnTo>
                      <a:pt x="1229" y="0"/>
                    </a:lnTo>
                    <a:lnTo>
                      <a:pt x="1399" y="765"/>
                    </a:lnTo>
                    <a:lnTo>
                      <a:pt x="746" y="1128"/>
                    </a:lnTo>
                    <a:close/>
                  </a:path>
                </a:pathLst>
              </a:custGeom>
              <a:solidFill>
                <a:srgbClr val="006600"/>
              </a:solidFill>
              <a:ln w="23876">
                <a:noFill/>
                <a:prstDash val="solid"/>
                <a:round/>
                <a:headEnd/>
                <a:tailEnd/>
              </a:ln>
              <a:effectLst>
                <a:outerShdw dist="107763" dir="2700000" algn="ctr" rotWithShape="0">
                  <a:srgbClr val="808080"/>
                </a:outerShdw>
              </a:effectLst>
            </p:spPr>
            <p:txBody>
              <a:bodyPr/>
              <a:lstStyle/>
              <a:p>
                <a:pPr fontAlgn="auto">
                  <a:spcBef>
                    <a:spcPts val="0"/>
                  </a:spcBef>
                  <a:spcAft>
                    <a:spcPts val="0"/>
                  </a:spcAft>
                  <a:defRPr/>
                </a:pPr>
                <a:endParaRPr lang="en-GB" dirty="0">
                  <a:latin typeface="+mn-lt"/>
                  <a:cs typeface="+mn-cs"/>
                </a:endParaRPr>
              </a:p>
            </p:txBody>
          </p:sp>
          <p:sp>
            <p:nvSpPr>
              <p:cNvPr id="21" name="Text Box 11"/>
              <p:cNvSpPr txBox="1">
                <a:spLocks noChangeArrowheads="1"/>
              </p:cNvSpPr>
              <p:nvPr/>
            </p:nvSpPr>
            <p:spPr bwMode="auto">
              <a:xfrm>
                <a:off x="2058396" y="1242134"/>
                <a:ext cx="1905001" cy="1013560"/>
              </a:xfrm>
              <a:prstGeom prst="rect">
                <a:avLst/>
              </a:prstGeom>
              <a:noFill/>
              <a:ln w="9525">
                <a:noFill/>
                <a:miter lim="800000"/>
                <a:headEnd/>
                <a:tailEnd/>
              </a:ln>
            </p:spPr>
            <p:txBody>
              <a:bodyPr>
                <a:spAutoFit/>
              </a:bodyPr>
              <a:lstStyle/>
              <a:p>
                <a:pPr algn="ctr" eaLnBrk="0" hangingPunct="0"/>
                <a:r>
                  <a:rPr lang="en-US" sz="900" b="1" dirty="0" smtClean="0">
                    <a:latin typeface="Calibri" pitchFamily="34" charset="0"/>
                  </a:rPr>
                  <a:t>8</a:t>
                </a:r>
                <a:endParaRPr lang="en-GB" sz="900" b="1" dirty="0">
                  <a:latin typeface="Calibri" pitchFamily="34" charset="0"/>
                </a:endParaRPr>
              </a:p>
            </p:txBody>
          </p:sp>
          <p:sp>
            <p:nvSpPr>
              <p:cNvPr id="22" name="Text Box 12"/>
              <p:cNvSpPr txBox="1">
                <a:spLocks noChangeArrowheads="1"/>
              </p:cNvSpPr>
              <p:nvPr/>
            </p:nvSpPr>
            <p:spPr bwMode="auto">
              <a:xfrm>
                <a:off x="1418465" y="2747347"/>
                <a:ext cx="1503362" cy="1013560"/>
              </a:xfrm>
              <a:prstGeom prst="rect">
                <a:avLst/>
              </a:prstGeom>
              <a:noFill/>
              <a:ln w="9525">
                <a:noFill/>
                <a:miter lim="800000"/>
                <a:headEnd/>
                <a:tailEnd/>
              </a:ln>
            </p:spPr>
            <p:txBody>
              <a:bodyPr>
                <a:spAutoFit/>
              </a:bodyPr>
              <a:lstStyle/>
              <a:p>
                <a:pPr algn="ctr" eaLnBrk="0" hangingPunct="0"/>
                <a:r>
                  <a:rPr lang="en-GB" sz="900" b="1" dirty="0" smtClean="0"/>
                  <a:t>7</a:t>
                </a:r>
                <a:endParaRPr lang="en-US" sz="900" b="1" dirty="0">
                  <a:latin typeface="Calibri" pitchFamily="34" charset="0"/>
                </a:endParaRPr>
              </a:p>
            </p:txBody>
          </p:sp>
          <p:sp>
            <p:nvSpPr>
              <p:cNvPr id="23" name="Text Box 13"/>
              <p:cNvSpPr txBox="1">
                <a:spLocks noChangeArrowheads="1"/>
              </p:cNvSpPr>
              <p:nvPr/>
            </p:nvSpPr>
            <p:spPr bwMode="auto">
              <a:xfrm>
                <a:off x="2055126" y="4497555"/>
                <a:ext cx="1217612" cy="1013560"/>
              </a:xfrm>
              <a:prstGeom prst="rect">
                <a:avLst/>
              </a:prstGeom>
              <a:noFill/>
              <a:ln w="9525">
                <a:noFill/>
                <a:miter lim="800000"/>
                <a:headEnd/>
                <a:tailEnd/>
              </a:ln>
            </p:spPr>
            <p:txBody>
              <a:bodyPr>
                <a:spAutoFit/>
              </a:bodyPr>
              <a:lstStyle/>
              <a:p>
                <a:pPr algn="ctr" eaLnBrk="0" hangingPunct="0"/>
                <a:r>
                  <a:rPr lang="en-GB" sz="900" b="1" dirty="0" smtClean="0"/>
                  <a:t>6</a:t>
                </a:r>
                <a:endParaRPr lang="en-GB" sz="900" b="1" dirty="0">
                  <a:latin typeface="Calibri" pitchFamily="34" charset="0"/>
                </a:endParaRPr>
              </a:p>
            </p:txBody>
          </p:sp>
          <p:sp>
            <p:nvSpPr>
              <p:cNvPr id="24" name="Text Box 14"/>
              <p:cNvSpPr txBox="1">
                <a:spLocks noChangeArrowheads="1"/>
              </p:cNvSpPr>
              <p:nvPr/>
            </p:nvSpPr>
            <p:spPr bwMode="auto">
              <a:xfrm>
                <a:off x="4431186" y="884746"/>
                <a:ext cx="359384" cy="1013560"/>
              </a:xfrm>
              <a:prstGeom prst="rect">
                <a:avLst/>
              </a:prstGeom>
              <a:noFill/>
              <a:ln w="9525">
                <a:noFill/>
                <a:miter lim="800000"/>
                <a:headEnd/>
                <a:tailEnd/>
              </a:ln>
            </p:spPr>
            <p:txBody>
              <a:bodyPr wrap="square">
                <a:spAutoFit/>
              </a:bodyPr>
              <a:lstStyle/>
              <a:p>
                <a:pPr eaLnBrk="0" hangingPunct="0"/>
                <a:r>
                  <a:rPr lang="en-GB" sz="900" b="1" dirty="0" smtClean="0">
                    <a:solidFill>
                      <a:srgbClr val="FFE987"/>
                    </a:solidFill>
                  </a:rPr>
                  <a:t>1</a:t>
                </a:r>
                <a:endParaRPr lang="en-GB" sz="900" b="1" dirty="0">
                  <a:latin typeface="Calibri" pitchFamily="34" charset="0"/>
                </a:endParaRPr>
              </a:p>
            </p:txBody>
          </p:sp>
          <p:sp>
            <p:nvSpPr>
              <p:cNvPr id="25" name="Text Box 15"/>
              <p:cNvSpPr txBox="1">
                <a:spLocks noChangeArrowheads="1"/>
              </p:cNvSpPr>
              <p:nvPr/>
            </p:nvSpPr>
            <p:spPr bwMode="auto">
              <a:xfrm>
                <a:off x="5542293" y="1895763"/>
                <a:ext cx="1371600" cy="1621699"/>
              </a:xfrm>
              <a:prstGeom prst="rect">
                <a:avLst/>
              </a:prstGeom>
              <a:noFill/>
              <a:ln w="9525">
                <a:noFill/>
                <a:miter lim="800000"/>
                <a:headEnd/>
                <a:tailEnd/>
              </a:ln>
            </p:spPr>
            <p:txBody>
              <a:bodyPr>
                <a:spAutoFit/>
              </a:bodyPr>
              <a:lstStyle/>
              <a:p>
                <a:pPr algn="ctr" eaLnBrk="0" hangingPunct="0"/>
                <a:r>
                  <a:rPr lang="en-US" sz="900" b="1" dirty="0" smtClean="0">
                    <a:solidFill>
                      <a:srgbClr val="FFE987"/>
                    </a:solidFill>
                  </a:rPr>
                  <a:t>2</a:t>
                </a:r>
                <a:endParaRPr lang="en-GB" sz="900" b="1" dirty="0">
                  <a:latin typeface="Calibri" pitchFamily="34" charset="0"/>
                </a:endParaRPr>
              </a:p>
              <a:p>
                <a:pPr algn="ctr" eaLnBrk="0" hangingPunct="0"/>
                <a:endParaRPr lang="en-US" sz="900" b="1" dirty="0"/>
              </a:p>
            </p:txBody>
          </p:sp>
          <p:sp>
            <p:nvSpPr>
              <p:cNvPr id="26" name="Text Box 16"/>
              <p:cNvSpPr txBox="1">
                <a:spLocks noChangeArrowheads="1"/>
              </p:cNvSpPr>
              <p:nvPr/>
            </p:nvSpPr>
            <p:spPr bwMode="auto">
              <a:xfrm>
                <a:off x="6125569" y="3581398"/>
                <a:ext cx="1219201" cy="1013560"/>
              </a:xfrm>
              <a:prstGeom prst="rect">
                <a:avLst/>
              </a:prstGeom>
              <a:noFill/>
              <a:ln w="9525">
                <a:noFill/>
                <a:miter lim="800000"/>
                <a:headEnd/>
                <a:tailEnd/>
              </a:ln>
            </p:spPr>
            <p:txBody>
              <a:bodyPr>
                <a:spAutoFit/>
              </a:bodyPr>
              <a:lstStyle/>
              <a:p>
                <a:pPr algn="ctr" eaLnBrk="0" hangingPunct="0"/>
                <a:r>
                  <a:rPr lang="en-GB" sz="900" b="1" dirty="0" smtClean="0">
                    <a:solidFill>
                      <a:srgbClr val="FFE987"/>
                    </a:solidFill>
                  </a:rPr>
                  <a:t>3</a:t>
                </a:r>
                <a:endParaRPr lang="en-US" sz="900" b="1" dirty="0">
                  <a:solidFill>
                    <a:schemeClr val="bg1"/>
                  </a:solidFill>
                </a:endParaRPr>
              </a:p>
            </p:txBody>
          </p:sp>
          <p:sp>
            <p:nvSpPr>
              <p:cNvPr id="27" name="Text Box 17"/>
              <p:cNvSpPr txBox="1">
                <a:spLocks noChangeArrowheads="1"/>
              </p:cNvSpPr>
              <p:nvPr/>
            </p:nvSpPr>
            <p:spPr bwMode="auto">
              <a:xfrm>
                <a:off x="3405595" y="5409829"/>
                <a:ext cx="1630360" cy="1013560"/>
              </a:xfrm>
              <a:prstGeom prst="rect">
                <a:avLst/>
              </a:prstGeom>
              <a:noFill/>
              <a:ln w="9525">
                <a:noFill/>
                <a:miter lim="800000"/>
                <a:headEnd/>
                <a:tailEnd/>
              </a:ln>
            </p:spPr>
            <p:txBody>
              <a:bodyPr>
                <a:spAutoFit/>
              </a:bodyPr>
              <a:lstStyle/>
              <a:p>
                <a:pPr algn="ctr" eaLnBrk="0" hangingPunct="0"/>
                <a:r>
                  <a:rPr lang="en-GB" sz="900" b="1" dirty="0" smtClean="0"/>
                  <a:t>5</a:t>
                </a:r>
                <a:endParaRPr lang="en-US" sz="900" b="1" dirty="0">
                  <a:latin typeface="Calibri" pitchFamily="34" charset="0"/>
                </a:endParaRPr>
              </a:p>
            </p:txBody>
          </p:sp>
          <p:sp>
            <p:nvSpPr>
              <p:cNvPr id="28" name="AutoShape 18"/>
              <p:cNvSpPr>
                <a:spLocks noChangeArrowheads="1"/>
              </p:cNvSpPr>
              <p:nvPr/>
            </p:nvSpPr>
            <p:spPr bwMode="auto">
              <a:xfrm>
                <a:off x="4191000" y="2133600"/>
                <a:ext cx="1371600" cy="1430338"/>
              </a:xfrm>
              <a:prstGeom prst="flowChartDocument">
                <a:avLst/>
              </a:prstGeom>
              <a:solidFill>
                <a:srgbClr val="FFE987"/>
              </a:solidFill>
              <a:ln w="9525">
                <a:solidFill>
                  <a:srgbClr val="006600"/>
                </a:solidFill>
                <a:miter lim="800000"/>
                <a:headEnd/>
                <a:tailEnd/>
              </a:ln>
              <a:effectLst>
                <a:outerShdw dist="107763" dir="2700000" algn="ctr" rotWithShape="0">
                  <a:schemeClr val="bg2"/>
                </a:outerShdw>
              </a:effectLst>
            </p:spPr>
            <p:txBody>
              <a:bodyPr wrap="none" anchor="ctr"/>
              <a:lstStyle/>
              <a:p>
                <a:pPr fontAlgn="auto">
                  <a:spcBef>
                    <a:spcPts val="0"/>
                  </a:spcBef>
                  <a:spcAft>
                    <a:spcPts val="0"/>
                  </a:spcAft>
                  <a:defRPr/>
                </a:pPr>
                <a:endParaRPr lang="en-GB" dirty="0">
                  <a:latin typeface="+mn-lt"/>
                  <a:cs typeface="+mn-cs"/>
                </a:endParaRPr>
              </a:p>
            </p:txBody>
          </p:sp>
          <p:sp>
            <p:nvSpPr>
              <p:cNvPr id="29" name="Text Box 19"/>
              <p:cNvSpPr txBox="1">
                <a:spLocks noChangeArrowheads="1"/>
              </p:cNvSpPr>
              <p:nvPr/>
            </p:nvSpPr>
            <p:spPr bwMode="auto">
              <a:xfrm>
                <a:off x="4347232" y="2078923"/>
                <a:ext cx="1306738" cy="960174"/>
              </a:xfrm>
              <a:prstGeom prst="rect">
                <a:avLst/>
              </a:prstGeom>
              <a:noFill/>
              <a:ln w="9525">
                <a:noFill/>
                <a:miter lim="800000"/>
                <a:headEnd/>
                <a:tailEnd/>
              </a:ln>
            </p:spPr>
            <p:txBody>
              <a:bodyPr wrap="none">
                <a:spAutoFit/>
              </a:bodyPr>
              <a:lstStyle/>
              <a:p>
                <a:pPr eaLnBrk="0" hangingPunct="0"/>
                <a:r>
                  <a:rPr lang="en-US" sz="600" b="1" dirty="0" smtClean="0">
                    <a:solidFill>
                      <a:srgbClr val="28281A"/>
                    </a:solidFill>
                  </a:rPr>
                  <a:t>P 4</a:t>
                </a:r>
                <a:endParaRPr lang="en-US" sz="600" b="1" dirty="0">
                  <a:solidFill>
                    <a:srgbClr val="28281A"/>
                  </a:solidFill>
                </a:endParaRPr>
              </a:p>
            </p:txBody>
          </p:sp>
          <p:sp>
            <p:nvSpPr>
              <p:cNvPr id="30" name="AutoShape 20"/>
              <p:cNvSpPr>
                <a:spLocks noChangeArrowheads="1"/>
              </p:cNvSpPr>
              <p:nvPr/>
            </p:nvSpPr>
            <p:spPr bwMode="auto">
              <a:xfrm>
                <a:off x="3810000" y="2819400"/>
                <a:ext cx="1371600" cy="1430338"/>
              </a:xfrm>
              <a:prstGeom prst="flowChartDocument">
                <a:avLst/>
              </a:prstGeom>
              <a:solidFill>
                <a:srgbClr val="FFE987"/>
              </a:solidFill>
              <a:ln w="9525">
                <a:solidFill>
                  <a:srgbClr val="006600"/>
                </a:solidFill>
                <a:miter lim="800000"/>
                <a:headEnd/>
                <a:tailEnd/>
              </a:ln>
              <a:effectLst>
                <a:outerShdw dist="107763" dir="2700000" algn="ctr" rotWithShape="0">
                  <a:schemeClr val="bg2"/>
                </a:outerShdw>
              </a:effectLst>
            </p:spPr>
            <p:txBody>
              <a:bodyPr wrap="none" anchor="ctr"/>
              <a:lstStyle/>
              <a:p>
                <a:pPr fontAlgn="auto">
                  <a:spcBef>
                    <a:spcPts val="0"/>
                  </a:spcBef>
                  <a:spcAft>
                    <a:spcPts val="0"/>
                  </a:spcAft>
                  <a:defRPr/>
                </a:pPr>
                <a:endParaRPr lang="en-GB" dirty="0">
                  <a:latin typeface="+mn-lt"/>
                  <a:cs typeface="+mn-cs"/>
                </a:endParaRPr>
              </a:p>
            </p:txBody>
          </p:sp>
          <p:sp>
            <p:nvSpPr>
              <p:cNvPr id="31" name="Text Box 21"/>
              <p:cNvSpPr txBox="1">
                <a:spLocks noChangeArrowheads="1"/>
              </p:cNvSpPr>
              <p:nvPr/>
            </p:nvSpPr>
            <p:spPr bwMode="auto">
              <a:xfrm>
                <a:off x="4055874" y="2666915"/>
                <a:ext cx="1306738" cy="960174"/>
              </a:xfrm>
              <a:prstGeom prst="rect">
                <a:avLst/>
              </a:prstGeom>
              <a:noFill/>
              <a:ln w="9525">
                <a:noFill/>
                <a:miter lim="800000"/>
                <a:headEnd/>
                <a:tailEnd/>
              </a:ln>
            </p:spPr>
            <p:txBody>
              <a:bodyPr wrap="none">
                <a:spAutoFit/>
              </a:bodyPr>
              <a:lstStyle/>
              <a:p>
                <a:pPr eaLnBrk="0" hangingPunct="0"/>
                <a:r>
                  <a:rPr lang="en-US" sz="600" b="1" dirty="0" smtClean="0">
                    <a:solidFill>
                      <a:srgbClr val="28281A"/>
                    </a:solidFill>
                  </a:rPr>
                  <a:t>P 3</a:t>
                </a:r>
                <a:endParaRPr lang="en-US" sz="600" b="1" dirty="0">
                  <a:solidFill>
                    <a:srgbClr val="28281A"/>
                  </a:solidFill>
                </a:endParaRPr>
              </a:p>
            </p:txBody>
          </p:sp>
          <p:sp>
            <p:nvSpPr>
              <p:cNvPr id="32" name="AutoShape 22"/>
              <p:cNvSpPr>
                <a:spLocks noChangeArrowheads="1"/>
              </p:cNvSpPr>
              <p:nvPr/>
            </p:nvSpPr>
            <p:spPr bwMode="auto">
              <a:xfrm>
                <a:off x="3505201" y="3320254"/>
                <a:ext cx="1371600" cy="1430339"/>
              </a:xfrm>
              <a:prstGeom prst="flowChartDocument">
                <a:avLst/>
              </a:prstGeom>
              <a:solidFill>
                <a:srgbClr val="FFE987"/>
              </a:solidFill>
              <a:ln w="9525">
                <a:solidFill>
                  <a:schemeClr val="tx1"/>
                </a:solidFill>
                <a:miter lim="800000"/>
                <a:headEnd/>
                <a:tailEnd/>
              </a:ln>
              <a:effectLst>
                <a:outerShdw dist="107763" dir="2700000" algn="ctr" rotWithShape="0">
                  <a:schemeClr val="bg2"/>
                </a:outerShdw>
              </a:effectLst>
            </p:spPr>
            <p:txBody>
              <a:bodyPr wrap="none" anchor="ctr"/>
              <a:lstStyle/>
              <a:p>
                <a:pPr fontAlgn="auto">
                  <a:spcBef>
                    <a:spcPts val="0"/>
                  </a:spcBef>
                  <a:spcAft>
                    <a:spcPts val="0"/>
                  </a:spcAft>
                  <a:defRPr/>
                </a:pPr>
                <a:endParaRPr lang="en-GB" dirty="0">
                  <a:latin typeface="+mn-lt"/>
                  <a:cs typeface="+mn-cs"/>
                </a:endParaRPr>
              </a:p>
            </p:txBody>
          </p:sp>
          <p:sp>
            <p:nvSpPr>
              <p:cNvPr id="33" name="Text Box 23"/>
              <p:cNvSpPr txBox="1">
                <a:spLocks noChangeArrowheads="1"/>
              </p:cNvSpPr>
              <p:nvPr/>
            </p:nvSpPr>
            <p:spPr bwMode="auto">
              <a:xfrm>
                <a:off x="3538808" y="3045206"/>
                <a:ext cx="1306738" cy="960174"/>
              </a:xfrm>
              <a:prstGeom prst="rect">
                <a:avLst/>
              </a:prstGeom>
              <a:noFill/>
              <a:ln w="9525">
                <a:noFill/>
                <a:miter lim="800000"/>
                <a:headEnd/>
                <a:tailEnd/>
              </a:ln>
            </p:spPr>
            <p:txBody>
              <a:bodyPr wrap="none">
                <a:spAutoFit/>
              </a:bodyPr>
              <a:lstStyle/>
              <a:p>
                <a:pPr algn="ctr" eaLnBrk="0" hangingPunct="0"/>
                <a:r>
                  <a:rPr lang="en-US" sz="600" b="1" dirty="0" smtClean="0">
                    <a:solidFill>
                      <a:srgbClr val="28281A"/>
                    </a:solidFill>
                  </a:rPr>
                  <a:t>P 2</a:t>
                </a:r>
                <a:endParaRPr lang="en-US" sz="600" b="1" dirty="0">
                  <a:solidFill>
                    <a:srgbClr val="28281A"/>
                  </a:solidFill>
                </a:endParaRPr>
              </a:p>
            </p:txBody>
          </p:sp>
          <p:sp>
            <p:nvSpPr>
              <p:cNvPr id="34" name="Text Box 26"/>
              <p:cNvSpPr txBox="1">
                <a:spLocks noChangeArrowheads="1"/>
              </p:cNvSpPr>
              <p:nvPr/>
            </p:nvSpPr>
            <p:spPr bwMode="auto">
              <a:xfrm>
                <a:off x="4837841" y="4893341"/>
                <a:ext cx="1905001" cy="1013560"/>
              </a:xfrm>
              <a:prstGeom prst="rect">
                <a:avLst/>
              </a:prstGeom>
              <a:noFill/>
              <a:ln w="9525">
                <a:noFill/>
                <a:miter lim="800000"/>
                <a:headEnd/>
                <a:tailEnd/>
              </a:ln>
            </p:spPr>
            <p:txBody>
              <a:bodyPr>
                <a:spAutoFit/>
              </a:bodyPr>
              <a:lstStyle/>
              <a:p>
                <a:pPr algn="ctr" eaLnBrk="0" hangingPunct="0"/>
                <a:r>
                  <a:rPr lang="en-GB" sz="900" b="1" dirty="0" smtClean="0"/>
                  <a:t>4</a:t>
                </a:r>
                <a:endParaRPr lang="en-US" sz="900" b="1" dirty="0">
                  <a:latin typeface="Calibri" pitchFamily="34" charset="0"/>
                </a:endParaRPr>
              </a:p>
            </p:txBody>
          </p:sp>
          <p:sp>
            <p:nvSpPr>
              <p:cNvPr id="35" name="AutoShape 35"/>
              <p:cNvSpPr>
                <a:spLocks noChangeArrowheads="1"/>
              </p:cNvSpPr>
              <p:nvPr/>
            </p:nvSpPr>
            <p:spPr bwMode="auto">
              <a:xfrm>
                <a:off x="3193576" y="3809999"/>
                <a:ext cx="1378423" cy="1185081"/>
              </a:xfrm>
              <a:prstGeom prst="flowChartDocument">
                <a:avLst/>
              </a:prstGeom>
              <a:solidFill>
                <a:srgbClr val="FFE987"/>
              </a:solidFill>
              <a:ln w="9525">
                <a:solidFill>
                  <a:schemeClr val="tx1"/>
                </a:solidFill>
                <a:miter lim="800000"/>
                <a:headEnd/>
                <a:tailEnd/>
              </a:ln>
              <a:effectLst>
                <a:outerShdw dist="107763" dir="2700000" algn="ctr" rotWithShape="0">
                  <a:schemeClr val="bg2"/>
                </a:outerShdw>
              </a:effectLst>
            </p:spPr>
            <p:txBody>
              <a:bodyPr/>
              <a:lstStyle/>
              <a:p>
                <a:pPr algn="ctr" fontAlgn="auto">
                  <a:lnSpc>
                    <a:spcPct val="80000"/>
                  </a:lnSpc>
                  <a:spcBef>
                    <a:spcPct val="20000"/>
                  </a:spcBef>
                  <a:spcAft>
                    <a:spcPts val="0"/>
                  </a:spcAft>
                  <a:defRPr/>
                </a:pPr>
                <a:r>
                  <a:rPr lang="en-GB" sz="600" b="1" dirty="0" smtClean="0">
                    <a:solidFill>
                      <a:srgbClr val="28281A"/>
                    </a:solidFill>
                    <a:cs typeface="+mn-cs"/>
                  </a:rPr>
                  <a:t>P 1</a:t>
                </a:r>
                <a:endParaRPr lang="en-US" sz="600" b="1" dirty="0">
                  <a:solidFill>
                    <a:srgbClr val="28281A"/>
                  </a:solidFill>
                  <a:cs typeface="+mn-cs"/>
                </a:endParaRPr>
              </a:p>
            </p:txBody>
          </p:sp>
        </p:grpSp>
        <p:sp>
          <p:nvSpPr>
            <p:cNvPr id="47" name="TextBox 46"/>
            <p:cNvSpPr txBox="1"/>
            <p:nvPr/>
          </p:nvSpPr>
          <p:spPr>
            <a:xfrm>
              <a:off x="3897593" y="4342689"/>
              <a:ext cx="1672253" cy="646331"/>
            </a:xfrm>
            <a:prstGeom prst="rect">
              <a:avLst/>
            </a:prstGeom>
            <a:noFill/>
          </p:spPr>
          <p:txBody>
            <a:bodyPr wrap="none" rtlCol="0">
              <a:spAutoFit/>
            </a:bodyPr>
            <a:lstStyle/>
            <a:p>
              <a:pPr algn="ctr"/>
              <a:r>
                <a:rPr lang="en-US" b="1" u="sng" dirty="0" smtClean="0"/>
                <a:t>National level</a:t>
              </a:r>
            </a:p>
            <a:p>
              <a:pPr algn="ctr"/>
              <a:r>
                <a:rPr lang="en-US" b="1" dirty="0" smtClean="0"/>
                <a:t>Roundtable</a:t>
              </a:r>
              <a:endParaRPr lang="en-US" b="1" dirty="0"/>
            </a:p>
          </p:txBody>
        </p:sp>
      </p:grpSp>
      <p:sp>
        <p:nvSpPr>
          <p:cNvPr id="80" name="TextBox 79"/>
          <p:cNvSpPr txBox="1"/>
          <p:nvPr/>
        </p:nvSpPr>
        <p:spPr>
          <a:xfrm>
            <a:off x="6962623" y="4219433"/>
            <a:ext cx="1382110" cy="400110"/>
          </a:xfrm>
          <a:prstGeom prst="rect">
            <a:avLst/>
          </a:prstGeom>
          <a:noFill/>
        </p:spPr>
        <p:txBody>
          <a:bodyPr wrap="none" rtlCol="0">
            <a:spAutoFit/>
          </a:bodyPr>
          <a:lstStyle/>
          <a:p>
            <a:r>
              <a:rPr lang="en-US" sz="2000" dirty="0" smtClean="0"/>
              <a:t>Processes</a:t>
            </a:r>
            <a:endParaRPr lang="en-US" sz="2000" dirty="0"/>
          </a:p>
        </p:txBody>
      </p:sp>
      <p:sp>
        <p:nvSpPr>
          <p:cNvPr id="89" name="Right Arrow Callout 88"/>
          <p:cNvSpPr/>
          <p:nvPr/>
        </p:nvSpPr>
        <p:spPr>
          <a:xfrm>
            <a:off x="354846" y="3903260"/>
            <a:ext cx="2415654" cy="341195"/>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Other factors</a:t>
            </a:r>
            <a:endParaRPr lang="en-US" b="1" dirty="0"/>
          </a:p>
        </p:txBody>
      </p:sp>
      <p:sp>
        <p:nvSpPr>
          <p:cNvPr id="90" name="Right Arrow Callout 89"/>
          <p:cNvSpPr/>
          <p:nvPr/>
        </p:nvSpPr>
        <p:spPr>
          <a:xfrm>
            <a:off x="316174" y="2759100"/>
            <a:ext cx="2415654" cy="338941"/>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Other factors</a:t>
            </a:r>
            <a:endParaRPr lang="en-US" b="1" dirty="0"/>
          </a:p>
        </p:txBody>
      </p:sp>
      <p:sp>
        <p:nvSpPr>
          <p:cNvPr id="91" name="Right Arrow Callout 90"/>
          <p:cNvSpPr/>
          <p:nvPr/>
        </p:nvSpPr>
        <p:spPr>
          <a:xfrm>
            <a:off x="304798" y="1765068"/>
            <a:ext cx="2415654" cy="350334"/>
          </a:xfrm>
          <a:prstGeom prst="right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Other factors</a:t>
            </a:r>
            <a:endParaRPr lang="en-US" b="1" dirty="0"/>
          </a:p>
        </p:txBody>
      </p:sp>
      <p:grpSp>
        <p:nvGrpSpPr>
          <p:cNvPr id="10" name="Group 125"/>
          <p:cNvGrpSpPr/>
          <p:nvPr/>
        </p:nvGrpSpPr>
        <p:grpSpPr>
          <a:xfrm>
            <a:off x="5311247" y="5104263"/>
            <a:ext cx="734712" cy="643723"/>
            <a:chOff x="5311247" y="5104263"/>
            <a:chExt cx="734712" cy="643723"/>
          </a:xfrm>
        </p:grpSpPr>
        <p:sp>
          <p:nvSpPr>
            <p:cNvPr id="94" name="Curved Down Arrow 93"/>
            <p:cNvSpPr/>
            <p:nvPr/>
          </p:nvSpPr>
          <p:spPr>
            <a:xfrm rot="751725">
              <a:off x="5581935" y="5104263"/>
              <a:ext cx="464024" cy="259307"/>
            </a:xfrm>
            <a:prstGeom prst="curved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5" name="Curved Down Arrow 94"/>
            <p:cNvSpPr/>
            <p:nvPr/>
          </p:nvSpPr>
          <p:spPr>
            <a:xfrm rot="11790613">
              <a:off x="5311247" y="5488679"/>
              <a:ext cx="464024" cy="259307"/>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126"/>
          <p:cNvGrpSpPr/>
          <p:nvPr/>
        </p:nvGrpSpPr>
        <p:grpSpPr>
          <a:xfrm>
            <a:off x="2155764" y="5387223"/>
            <a:ext cx="710263" cy="686031"/>
            <a:chOff x="2155764" y="5387223"/>
            <a:chExt cx="710263" cy="686031"/>
          </a:xfrm>
        </p:grpSpPr>
        <p:sp>
          <p:nvSpPr>
            <p:cNvPr id="96" name="Curved Down Arrow 95"/>
            <p:cNvSpPr/>
            <p:nvPr/>
          </p:nvSpPr>
          <p:spPr>
            <a:xfrm rot="19471243">
              <a:off x="2155764" y="5387223"/>
              <a:ext cx="528827" cy="256085"/>
            </a:xfrm>
            <a:prstGeom prst="curvedDownArrow">
              <a:avLst/>
            </a:prstGeom>
            <a:solidFill>
              <a:srgbClr val="828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7" name="Curved Down Arrow 96"/>
            <p:cNvSpPr/>
            <p:nvPr/>
          </p:nvSpPr>
          <p:spPr>
            <a:xfrm rot="7601274">
              <a:off x="2504362" y="5711588"/>
              <a:ext cx="464024" cy="259307"/>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7" name="Group 127"/>
          <p:cNvGrpSpPr/>
          <p:nvPr/>
        </p:nvGrpSpPr>
        <p:grpSpPr>
          <a:xfrm>
            <a:off x="2559461" y="4265727"/>
            <a:ext cx="973976" cy="558905"/>
            <a:chOff x="2559461" y="4265727"/>
            <a:chExt cx="973976" cy="558905"/>
          </a:xfrm>
        </p:grpSpPr>
        <p:sp>
          <p:nvSpPr>
            <p:cNvPr id="98" name="Curved Down Arrow 97"/>
            <p:cNvSpPr/>
            <p:nvPr/>
          </p:nvSpPr>
          <p:spPr>
            <a:xfrm rot="751725">
              <a:off x="2828220" y="4265727"/>
              <a:ext cx="705217" cy="287800"/>
            </a:xfrm>
            <a:prstGeom prst="curvedDownArrow">
              <a:avLst/>
            </a:prstGeom>
            <a:solidFill>
              <a:srgbClr val="828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Curved Down Arrow 98"/>
            <p:cNvSpPr/>
            <p:nvPr/>
          </p:nvSpPr>
          <p:spPr>
            <a:xfrm rot="11818564">
              <a:off x="2559461" y="4581555"/>
              <a:ext cx="665897" cy="243077"/>
            </a:xfrm>
            <a:prstGeom prst="curved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8" name="Group 124"/>
          <p:cNvGrpSpPr/>
          <p:nvPr/>
        </p:nvGrpSpPr>
        <p:grpSpPr>
          <a:xfrm>
            <a:off x="3302759" y="5376960"/>
            <a:ext cx="1651379" cy="846420"/>
            <a:chOff x="3302759" y="5376960"/>
            <a:chExt cx="1651379" cy="846420"/>
          </a:xfrm>
        </p:grpSpPr>
        <p:cxnSp>
          <p:nvCxnSpPr>
            <p:cNvPr id="101" name="Straight Arrow Connector 100"/>
            <p:cNvCxnSpPr/>
            <p:nvPr/>
          </p:nvCxnSpPr>
          <p:spPr>
            <a:xfrm rot="10800000" flipV="1">
              <a:off x="3302759" y="5390865"/>
              <a:ext cx="955343" cy="7506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3985646" y="5512938"/>
              <a:ext cx="396044" cy="1240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flipH="1" flipV="1">
              <a:off x="3705367" y="5465928"/>
              <a:ext cx="600502" cy="477672"/>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4196689" y="5807125"/>
              <a:ext cx="668739" cy="163771"/>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6200000" flipV="1">
              <a:off x="4496938" y="5766178"/>
              <a:ext cx="504968" cy="54593"/>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16200000" flipV="1">
              <a:off x="4776716" y="5581936"/>
              <a:ext cx="204719" cy="150125"/>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76"/>
          <p:cNvGrpSpPr/>
          <p:nvPr/>
        </p:nvGrpSpPr>
        <p:grpSpPr>
          <a:xfrm>
            <a:off x="6550925" y="1337474"/>
            <a:ext cx="2006216" cy="3020485"/>
            <a:chOff x="6550925" y="1337474"/>
            <a:chExt cx="2006216" cy="3020485"/>
          </a:xfrm>
        </p:grpSpPr>
        <p:cxnSp>
          <p:nvCxnSpPr>
            <p:cNvPr id="55" name="Straight Arrow Connector 54"/>
            <p:cNvCxnSpPr/>
            <p:nvPr/>
          </p:nvCxnSpPr>
          <p:spPr>
            <a:xfrm rot="16200000" flipH="1">
              <a:off x="6284792" y="2681786"/>
              <a:ext cx="2634023" cy="272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a:off x="6550925" y="1378421"/>
              <a:ext cx="1050878" cy="158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6564573" y="2388356"/>
              <a:ext cx="1050878" cy="1364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flipV="1">
              <a:off x="6591859" y="3507474"/>
              <a:ext cx="1023592" cy="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769279" y="3957849"/>
              <a:ext cx="1787862" cy="400110"/>
            </a:xfrm>
            <a:prstGeom prst="rect">
              <a:avLst/>
            </a:prstGeom>
            <a:noFill/>
          </p:spPr>
          <p:txBody>
            <a:bodyPr wrap="none" rtlCol="0">
              <a:spAutoFit/>
            </a:bodyPr>
            <a:lstStyle/>
            <a:p>
              <a:r>
                <a:rPr lang="en-US" sz="2000" dirty="0" smtClean="0"/>
                <a:t>More effective</a:t>
              </a:r>
              <a:endParaRPr lang="en-US" sz="2000" dirty="0"/>
            </a:p>
          </p:txBody>
        </p:sp>
        <p:sp>
          <p:nvSpPr>
            <p:cNvPr id="134" name="TextBox 133"/>
            <p:cNvSpPr txBox="1"/>
            <p:nvPr/>
          </p:nvSpPr>
          <p:spPr>
            <a:xfrm>
              <a:off x="7642743" y="1337474"/>
              <a:ext cx="325730" cy="2308324"/>
            </a:xfrm>
            <a:prstGeom prst="rect">
              <a:avLst/>
            </a:prstGeom>
            <a:noFill/>
            <a:ln w="6350">
              <a:solidFill>
                <a:schemeClr val="accent6">
                  <a:lumMod val="20000"/>
                  <a:lumOff val="80000"/>
                </a:schemeClr>
              </a:solidFill>
            </a:ln>
          </p:spPr>
          <p:txBody>
            <a:bodyPr wrap="none" rtlCol="0">
              <a:spAutoFit/>
            </a:bodyPr>
            <a:lstStyle/>
            <a:p>
              <a:r>
                <a:rPr lang="en-US" b="1" dirty="0" smtClean="0"/>
                <a:t>t</a:t>
              </a:r>
            </a:p>
            <a:p>
              <a:r>
                <a:rPr lang="en-US" b="1" dirty="0" smtClean="0"/>
                <a:t>r</a:t>
              </a:r>
            </a:p>
            <a:p>
              <a:r>
                <a:rPr lang="en-US" b="1" dirty="0" smtClean="0"/>
                <a:t>a</a:t>
              </a:r>
            </a:p>
            <a:p>
              <a:r>
                <a:rPr lang="en-US" b="1" dirty="0" smtClean="0"/>
                <a:t>c</a:t>
              </a:r>
            </a:p>
            <a:p>
              <a:r>
                <a:rPr lang="en-US" b="1" dirty="0" smtClean="0"/>
                <a:t>k</a:t>
              </a:r>
            </a:p>
            <a:p>
              <a:r>
                <a:rPr lang="en-US" b="1" dirty="0" smtClean="0"/>
                <a:t>i</a:t>
              </a:r>
            </a:p>
            <a:p>
              <a:r>
                <a:rPr lang="en-US" b="1" dirty="0" smtClean="0"/>
                <a:t>n</a:t>
              </a:r>
            </a:p>
            <a:p>
              <a:r>
                <a:rPr lang="en-US" b="1" dirty="0" smtClean="0"/>
                <a:t>g</a:t>
              </a:r>
              <a:endParaRPr lang="en-US" b="1" dirty="0"/>
            </a:p>
          </p:txBody>
        </p:sp>
        <p:sp>
          <p:nvSpPr>
            <p:cNvPr id="135" name="TextBox 134"/>
            <p:cNvSpPr txBox="1"/>
            <p:nvPr/>
          </p:nvSpPr>
          <p:spPr>
            <a:xfrm>
              <a:off x="8204583" y="1339746"/>
              <a:ext cx="325730" cy="2585323"/>
            </a:xfrm>
            <a:prstGeom prst="rect">
              <a:avLst/>
            </a:prstGeom>
            <a:noFill/>
            <a:ln w="6350">
              <a:solidFill>
                <a:schemeClr val="accent6">
                  <a:lumMod val="20000"/>
                  <a:lumOff val="80000"/>
                </a:schemeClr>
              </a:solidFill>
            </a:ln>
          </p:spPr>
          <p:txBody>
            <a:bodyPr wrap="none" rtlCol="0">
              <a:spAutoFit/>
            </a:bodyPr>
            <a:lstStyle/>
            <a:p>
              <a:r>
                <a:rPr lang="en-US" b="1" dirty="0" smtClean="0"/>
                <a:t>r</a:t>
              </a:r>
            </a:p>
            <a:p>
              <a:r>
                <a:rPr lang="en-US" b="1" dirty="0" smtClean="0"/>
                <a:t>e</a:t>
              </a:r>
            </a:p>
            <a:p>
              <a:r>
                <a:rPr lang="en-US" b="1" dirty="0" smtClean="0"/>
                <a:t>p</a:t>
              </a:r>
            </a:p>
            <a:p>
              <a:r>
                <a:rPr lang="en-US" b="1" dirty="0" smtClean="0"/>
                <a:t>o</a:t>
              </a:r>
            </a:p>
            <a:p>
              <a:r>
                <a:rPr lang="en-US" b="1" dirty="0" smtClean="0"/>
                <a:t>r</a:t>
              </a:r>
            </a:p>
            <a:p>
              <a:r>
                <a:rPr lang="en-US" b="1" dirty="0" smtClean="0"/>
                <a:t>t</a:t>
              </a:r>
            </a:p>
            <a:p>
              <a:r>
                <a:rPr lang="en-US" b="1" dirty="0" smtClean="0"/>
                <a:t>i</a:t>
              </a:r>
            </a:p>
            <a:p>
              <a:r>
                <a:rPr lang="en-US" b="1" dirty="0" smtClean="0"/>
                <a:t>n</a:t>
              </a:r>
            </a:p>
            <a:p>
              <a:r>
                <a:rPr lang="en-US" b="1" dirty="0" smtClean="0"/>
                <a:t>g</a:t>
              </a:r>
              <a:endParaRPr lang="en-US" b="1" dirty="0"/>
            </a:p>
          </p:txBody>
        </p:sp>
        <p:sp>
          <p:nvSpPr>
            <p:cNvPr id="136" name="TextBox 135"/>
            <p:cNvSpPr txBox="1"/>
            <p:nvPr/>
          </p:nvSpPr>
          <p:spPr>
            <a:xfrm>
              <a:off x="7917975" y="1339746"/>
              <a:ext cx="325730" cy="2308324"/>
            </a:xfrm>
            <a:prstGeom prst="rect">
              <a:avLst/>
            </a:prstGeom>
            <a:noFill/>
            <a:ln w="6350">
              <a:solidFill>
                <a:schemeClr val="accent6">
                  <a:lumMod val="20000"/>
                  <a:lumOff val="80000"/>
                </a:schemeClr>
              </a:solidFill>
            </a:ln>
          </p:spPr>
          <p:txBody>
            <a:bodyPr wrap="none" rtlCol="0">
              <a:spAutoFit/>
            </a:bodyPr>
            <a:lstStyle/>
            <a:p>
              <a:r>
                <a:rPr lang="en-US" b="1" dirty="0" smtClean="0"/>
                <a:t>a</a:t>
              </a:r>
            </a:p>
            <a:p>
              <a:r>
                <a:rPr lang="en-US" b="1" dirty="0" smtClean="0"/>
                <a:t>n</a:t>
              </a:r>
            </a:p>
            <a:p>
              <a:r>
                <a:rPr lang="en-US" b="1" dirty="0" smtClean="0"/>
                <a:t>a</a:t>
              </a:r>
            </a:p>
            <a:p>
              <a:r>
                <a:rPr lang="en-US" b="1" dirty="0" smtClean="0"/>
                <a:t>l</a:t>
              </a:r>
            </a:p>
            <a:p>
              <a:r>
                <a:rPr lang="en-US" b="1" dirty="0" smtClean="0"/>
                <a:t>y</a:t>
              </a:r>
            </a:p>
            <a:p>
              <a:r>
                <a:rPr lang="en-US" b="1" dirty="0" smtClean="0"/>
                <a:t>s</a:t>
              </a:r>
            </a:p>
            <a:p>
              <a:r>
                <a:rPr lang="en-US" b="1" dirty="0" smtClean="0"/>
                <a:t>i</a:t>
              </a:r>
            </a:p>
            <a:p>
              <a:r>
                <a:rPr lang="en-US" b="1" dirty="0" smtClean="0"/>
                <a:t>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dirty="0"/>
              <a:t>Page </a:t>
            </a:r>
            <a:fld id="{EE1B7884-C630-4275-A1C1-878B3927F033}" type="slidenum">
              <a:rPr lang="en-US"/>
              <a:pPr/>
              <a:t>6</a:t>
            </a:fld>
            <a:endParaRPr lang="en-US" dirty="0"/>
          </a:p>
        </p:txBody>
      </p:sp>
      <p:sp>
        <p:nvSpPr>
          <p:cNvPr id="10243" name="Rectangle 2"/>
          <p:cNvSpPr>
            <a:spLocks noGrp="1" noChangeArrowheads="1"/>
          </p:cNvSpPr>
          <p:nvPr>
            <p:ph type="title"/>
          </p:nvPr>
        </p:nvSpPr>
        <p:spPr>
          <a:xfrm>
            <a:off x="457200" y="138158"/>
            <a:ext cx="8229600" cy="884237"/>
          </a:xfrm>
        </p:spPr>
        <p:txBody>
          <a:bodyPr/>
          <a:lstStyle/>
          <a:p>
            <a:pPr eaLnBrk="1" hangingPunct="1"/>
            <a:r>
              <a:rPr lang="en-US" dirty="0" smtClean="0"/>
              <a:t>Key questions for M&amp;E</a:t>
            </a:r>
          </a:p>
        </p:txBody>
      </p:sp>
      <p:sp>
        <p:nvSpPr>
          <p:cNvPr id="27651" name="Rectangle 3"/>
          <p:cNvSpPr>
            <a:spLocks noGrp="1" noChangeArrowheads="1"/>
          </p:cNvSpPr>
          <p:nvPr>
            <p:ph type="body" idx="1"/>
          </p:nvPr>
        </p:nvSpPr>
        <p:spPr>
          <a:xfrm>
            <a:off x="457200" y="1040525"/>
            <a:ext cx="8434388" cy="5323124"/>
          </a:xfrm>
        </p:spPr>
        <p:txBody>
          <a:bodyPr/>
          <a:lstStyle/>
          <a:p>
            <a:r>
              <a:rPr lang="en-US" sz="2200" dirty="0" smtClean="0"/>
              <a:t>Delivering on commitments</a:t>
            </a:r>
          </a:p>
          <a:p>
            <a:pPr lvl="1"/>
            <a:r>
              <a:rPr lang="en-US" sz="1800" dirty="0" smtClean="0"/>
              <a:t>Have commitments and targets been met so far?</a:t>
            </a:r>
          </a:p>
          <a:p>
            <a:pPr eaLnBrk="1" hangingPunct="1"/>
            <a:r>
              <a:rPr lang="en-US" sz="2200" dirty="0" smtClean="0"/>
              <a:t>Effectiveness of interventions (policies, investments, etc.)</a:t>
            </a:r>
          </a:p>
          <a:p>
            <a:pPr lvl="1"/>
            <a:r>
              <a:rPr lang="en-US" sz="1800" dirty="0" smtClean="0"/>
              <a:t>How effective have different types of interventions been in any achievements realized so far? What factors have shaped the achievements?</a:t>
            </a:r>
          </a:p>
          <a:p>
            <a:pPr eaLnBrk="1" hangingPunct="1"/>
            <a:r>
              <a:rPr lang="en-US" sz="2200" dirty="0" smtClean="0"/>
              <a:t>Consistency with initial targets</a:t>
            </a:r>
          </a:p>
          <a:p>
            <a:pPr lvl="1"/>
            <a:r>
              <a:rPr lang="en-US" sz="1800" dirty="0" smtClean="0"/>
              <a:t>What are the projected impacts if interventions proceed as planned?</a:t>
            </a:r>
          </a:p>
          <a:p>
            <a:pPr lvl="1"/>
            <a:r>
              <a:rPr lang="en-US" sz="1800" dirty="0" smtClean="0"/>
              <a:t>Are the projected impacts compatible with the CAADP targets?</a:t>
            </a:r>
          </a:p>
          <a:p>
            <a:pPr lvl="1"/>
            <a:r>
              <a:rPr lang="en-US" sz="1800" dirty="0" smtClean="0"/>
              <a:t>If not, what adjustments are needed to get it on track?</a:t>
            </a:r>
          </a:p>
          <a:p>
            <a:pPr eaLnBrk="1" hangingPunct="1"/>
            <a:r>
              <a:rPr lang="en-US" sz="2200" dirty="0" smtClean="0"/>
              <a:t>Exploring better interventions</a:t>
            </a:r>
          </a:p>
          <a:p>
            <a:pPr lvl="1"/>
            <a:r>
              <a:rPr lang="en-US" sz="1800" dirty="0" smtClean="0"/>
              <a:t>Could greater or better distributed impacts be obtained by reconfiguring the interventions?</a:t>
            </a:r>
          </a:p>
          <a:p>
            <a:pPr lvl="1"/>
            <a:r>
              <a:rPr lang="en-US" sz="1800" dirty="0" smtClean="0"/>
              <a:t>What are the different interventions that can lead to these outcomes?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lstStyle/>
          <a:p>
            <a:r>
              <a:rPr lang="en-US" dirty="0" smtClean="0"/>
              <a:t>Main Reports and Dissemination</a:t>
            </a:r>
            <a:endParaRPr lang="en-US" dirty="0"/>
          </a:p>
        </p:txBody>
      </p:sp>
      <p:sp>
        <p:nvSpPr>
          <p:cNvPr id="5" name="Text Placeholder 4"/>
          <p:cNvSpPr>
            <a:spLocks noGrp="1"/>
          </p:cNvSpPr>
          <p:nvPr>
            <p:ph type="body" idx="1"/>
          </p:nvPr>
        </p:nvSpPr>
        <p:spPr>
          <a:xfrm>
            <a:off x="227012" y="2941638"/>
            <a:ext cx="4040188" cy="639762"/>
          </a:xfrm>
        </p:spPr>
        <p:txBody>
          <a:bodyPr/>
          <a:lstStyle/>
          <a:p>
            <a:pPr algn="ctr"/>
            <a:r>
              <a:rPr lang="en-US" dirty="0" smtClean="0"/>
              <a:t>Website (</a:t>
            </a:r>
            <a:r>
              <a:rPr lang="en-US" dirty="0" smtClean="0">
                <a:solidFill>
                  <a:schemeClr val="accent2"/>
                </a:solidFill>
              </a:rPr>
              <a:t>www.resakss.org</a:t>
            </a:r>
            <a:r>
              <a:rPr lang="en-US" dirty="0" smtClean="0"/>
              <a:t>)</a:t>
            </a:r>
            <a:endParaRPr lang="en-US" dirty="0"/>
          </a:p>
        </p:txBody>
      </p:sp>
      <p:sp>
        <p:nvSpPr>
          <p:cNvPr id="7" name="Text Placeholder 6"/>
          <p:cNvSpPr>
            <a:spLocks noGrp="1"/>
          </p:cNvSpPr>
          <p:nvPr>
            <p:ph type="body" sz="quarter" idx="3"/>
          </p:nvPr>
        </p:nvSpPr>
        <p:spPr>
          <a:xfrm>
            <a:off x="4873625" y="2941638"/>
            <a:ext cx="4041775" cy="639762"/>
          </a:xfrm>
        </p:spPr>
        <p:txBody>
          <a:bodyPr/>
          <a:lstStyle/>
          <a:p>
            <a:pPr algn="ctr"/>
            <a:r>
              <a:rPr lang="en-US" dirty="0" smtClean="0"/>
              <a:t>Newsletter </a:t>
            </a:r>
            <a:r>
              <a:rPr lang="en-US" sz="2200" dirty="0" smtClean="0"/>
              <a:t>(</a:t>
            </a:r>
            <a:r>
              <a:rPr lang="en-US" sz="2200" dirty="0" smtClean="0">
                <a:solidFill>
                  <a:schemeClr val="accent2"/>
                </a:solidFill>
                <a:hlinkClick r:id="rId3"/>
              </a:rPr>
              <a:t>www.resakss.wordpress.com</a:t>
            </a:r>
            <a:r>
              <a:rPr lang="en-US" sz="2200" dirty="0" smtClean="0"/>
              <a:t>)</a:t>
            </a:r>
            <a:endParaRPr lang="en-US" sz="2200" dirty="0"/>
          </a:p>
        </p:txBody>
      </p:sp>
      <p:pic>
        <p:nvPicPr>
          <p:cNvPr id="9" name="Picture 3"/>
          <p:cNvPicPr>
            <a:picLocks noGrp="1" noChangeAspect="1" noChangeArrowheads="1"/>
          </p:cNvPicPr>
          <p:nvPr>
            <p:ph sz="half" idx="2"/>
          </p:nvPr>
        </p:nvPicPr>
        <p:blipFill>
          <a:blip r:embed="rId4" cstate="print"/>
          <a:srcRect b="3600"/>
          <a:stretch>
            <a:fillRect/>
          </a:stretch>
        </p:blipFill>
        <p:spPr bwMode="auto">
          <a:xfrm>
            <a:off x="165834" y="3547775"/>
            <a:ext cx="4482366" cy="2700625"/>
          </a:xfrm>
          <a:prstGeom prst="rect">
            <a:avLst/>
          </a:prstGeom>
          <a:noFill/>
          <a:ln w="9525">
            <a:noFill/>
            <a:miter lim="800000"/>
            <a:headEnd/>
            <a:tailEnd/>
          </a:ln>
        </p:spPr>
      </p:pic>
      <p:sp>
        <p:nvSpPr>
          <p:cNvPr id="11" name="Rectangle 3"/>
          <p:cNvSpPr txBox="1">
            <a:spLocks noChangeArrowheads="1"/>
          </p:cNvSpPr>
          <p:nvPr/>
        </p:nvSpPr>
        <p:spPr bwMode="auto">
          <a:xfrm>
            <a:off x="443221" y="1066800"/>
            <a:ext cx="82296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ts val="575"/>
              </a:spcBef>
              <a:spcAft>
                <a:spcPct val="0"/>
              </a:spcAft>
              <a:buClr>
                <a:srgbClr val="C0B430"/>
              </a:buClr>
              <a:buSzPct val="80000"/>
              <a:buFont typeface="Wingdings" pitchFamily="2" charset="2"/>
              <a:buChar char="Ø"/>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Annual Report and Briefs in time for CAADP PP meeting</a:t>
            </a:r>
          </a:p>
          <a:p>
            <a:pPr lvl="1" fontAlgn="base">
              <a:spcBef>
                <a:spcPts val="575"/>
              </a:spcBef>
              <a:spcAft>
                <a:spcPct val="0"/>
              </a:spcAft>
              <a:buClr>
                <a:srgbClr val="C0B430"/>
              </a:buClr>
              <a:buSzPct val="80000"/>
              <a:buFont typeface="Wingdings" pitchFamily="2" charset="2"/>
              <a:buChar char="§"/>
            </a:pPr>
            <a:r>
              <a:rPr kumimoji="0" lang="en-US" sz="2000" b="1" i="0" u="none" strike="noStrike" kern="0" cap="none" spc="0" normalizeH="0" baseline="0" noProof="0" dirty="0" smtClean="0">
                <a:ln>
                  <a:noFill/>
                </a:ln>
                <a:solidFill>
                  <a:schemeClr val="tx1"/>
                </a:solidFill>
                <a:effectLst/>
                <a:uLnTx/>
                <a:uFillTx/>
                <a:latin typeface="+mn-lt"/>
              </a:rPr>
              <a:t>National, regional and continental levels</a:t>
            </a:r>
          </a:p>
          <a:p>
            <a:pPr lvl="1" fontAlgn="base">
              <a:spcBef>
                <a:spcPts val="575"/>
              </a:spcBef>
              <a:spcAft>
                <a:spcPct val="0"/>
              </a:spcAft>
              <a:buClr>
                <a:srgbClr val="C0B430"/>
              </a:buClr>
              <a:buSzPct val="80000"/>
              <a:buFont typeface="Wingdings" pitchFamily="2" charset="2"/>
              <a:buChar char="§"/>
            </a:pPr>
            <a:endParaRPr kumimoji="0" lang="en-US" sz="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ts val="575"/>
              </a:spcBef>
              <a:spcAft>
                <a:spcPct val="0"/>
              </a:spcAft>
              <a:buClr>
                <a:srgbClr val="C0B430"/>
              </a:buClr>
              <a:buSzPct val="80000"/>
              <a:buFont typeface="Wingdings" pitchFamily="2" charset="2"/>
              <a:buChar char="Ø"/>
              <a:tabLst/>
              <a:defRPr/>
            </a:pPr>
            <a:r>
              <a:rPr kumimoji="0" lang="en-US" sz="2200" b="1" i="0" u="none" strike="noStrike" kern="0" cap="none" spc="0" normalizeH="0" baseline="0" noProof="0" dirty="0" err="1" smtClean="0">
                <a:ln>
                  <a:noFill/>
                </a:ln>
                <a:solidFill>
                  <a:schemeClr val="tx1"/>
                </a:solidFill>
                <a:effectLst/>
                <a:uLnTx/>
                <a:uFillTx/>
                <a:latin typeface="+mn-lt"/>
                <a:ea typeface="+mn-ea"/>
                <a:cs typeface="+mn-cs"/>
              </a:rPr>
              <a:t>ReSAKSS</a:t>
            </a:r>
            <a:r>
              <a:rPr kumimoji="0" lang="en-US" sz="2200" b="1" i="0" u="none" strike="noStrike" kern="0" cap="none" spc="0" normalizeH="0" baseline="0" noProof="0" dirty="0" smtClean="0">
                <a:ln>
                  <a:noFill/>
                </a:ln>
                <a:solidFill>
                  <a:schemeClr val="tx1"/>
                </a:solidFill>
                <a:effectLst/>
                <a:uLnTx/>
                <a:uFillTx/>
                <a:latin typeface="+mn-lt"/>
                <a:ea typeface="+mn-ea"/>
                <a:cs typeface="+mn-cs"/>
              </a:rPr>
              <a:t> Website and Online </a:t>
            </a:r>
            <a:r>
              <a:rPr lang="en-US" sz="2200" b="1" kern="0" dirty="0" smtClean="0"/>
              <a:t>N</a:t>
            </a:r>
            <a:r>
              <a:rPr kumimoji="0" lang="en-US" sz="2200" b="1" i="0" u="none" strike="noStrike" kern="0" cap="none" spc="0" normalizeH="0" baseline="0" noProof="0" dirty="0" err="1" smtClean="0">
                <a:ln>
                  <a:noFill/>
                </a:ln>
                <a:solidFill>
                  <a:schemeClr val="tx1"/>
                </a:solidFill>
                <a:effectLst/>
                <a:uLnTx/>
                <a:uFillTx/>
                <a:latin typeface="+mn-lt"/>
                <a:ea typeface="+mn-ea"/>
                <a:cs typeface="+mn-cs"/>
              </a:rPr>
              <a:t>ewsletter</a:t>
            </a:r>
            <a:r>
              <a:rPr kumimoji="0" lang="en-US" sz="2200" b="1" i="0" u="none" strike="noStrike" kern="0" cap="none" spc="0" normalizeH="0" baseline="0" noProof="0" dirty="0" smtClean="0">
                <a:ln>
                  <a:noFill/>
                </a:ln>
                <a:solidFill>
                  <a:schemeClr val="tx1"/>
                </a:solidFill>
                <a:effectLst/>
                <a:uLnTx/>
                <a:uFillTx/>
                <a:latin typeface="+mn-lt"/>
                <a:ea typeface="+mn-ea"/>
                <a:cs typeface="+mn-cs"/>
              </a:rPr>
              <a:t> to view and download trends,</a:t>
            </a:r>
            <a:r>
              <a:rPr kumimoji="0" lang="en-US" sz="2200" b="1" i="0" u="none" strike="noStrike" kern="0" cap="none" spc="0" normalizeH="0" noProof="0" dirty="0" smtClean="0">
                <a:ln>
                  <a:noFill/>
                </a:ln>
                <a:solidFill>
                  <a:schemeClr val="tx1"/>
                </a:solidFill>
                <a:effectLst/>
                <a:uLnTx/>
                <a:uFillTx/>
                <a:latin typeface="+mn-lt"/>
                <a:ea typeface="+mn-ea"/>
                <a:cs typeface="+mn-cs"/>
              </a:rPr>
              <a:t> </a:t>
            </a:r>
            <a:r>
              <a:rPr kumimoji="0" lang="en-US" sz="2200" b="1" i="0" u="none" strike="noStrike" kern="0" cap="none" spc="0" normalizeH="0" baseline="0" noProof="0" dirty="0" smtClean="0">
                <a:ln>
                  <a:noFill/>
                </a:ln>
                <a:solidFill>
                  <a:schemeClr val="tx1"/>
                </a:solidFill>
                <a:effectLst/>
                <a:uLnTx/>
                <a:uFillTx/>
                <a:latin typeface="+mn-lt"/>
                <a:ea typeface="+mn-ea"/>
                <a:cs typeface="+mn-cs"/>
              </a:rPr>
              <a:t>data, charts, supporting research publications, etc.</a:t>
            </a:r>
          </a:p>
        </p:txBody>
      </p:sp>
      <p:pic>
        <p:nvPicPr>
          <p:cNvPr id="10" name="Picture 9"/>
          <p:cNvPicPr/>
          <p:nvPr/>
        </p:nvPicPr>
        <p:blipFill>
          <a:blip r:embed="rId5" cstate="print"/>
          <a:srcRect l="50331"/>
          <a:stretch>
            <a:fillRect/>
          </a:stretch>
        </p:blipFill>
        <p:spPr bwMode="auto">
          <a:xfrm>
            <a:off x="5105400" y="3657600"/>
            <a:ext cx="3495442"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2010 Continental ATOR</a:t>
            </a:r>
            <a:endParaRPr lang="en-US" dirty="0"/>
          </a:p>
        </p:txBody>
      </p:sp>
      <p:sp>
        <p:nvSpPr>
          <p:cNvPr id="5" name="Text Placeholder 4"/>
          <p:cNvSpPr>
            <a:spLocks noGrp="1"/>
          </p:cNvSpPr>
          <p:nvPr>
            <p:ph type="body" idx="1"/>
          </p:nvPr>
        </p:nvSpPr>
        <p:spPr/>
        <p:txBody>
          <a:bodyPr/>
          <a:lstStyle/>
          <a:p>
            <a:r>
              <a:rPr lang="en-US" dirty="0" smtClean="0"/>
              <a:t>Current results…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399" y="990600"/>
          <a:ext cx="8763001"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1" name="TextBox 5"/>
          <p:cNvSpPr txBox="1">
            <a:spLocks noChangeArrowheads="1"/>
          </p:cNvSpPr>
          <p:nvPr/>
        </p:nvSpPr>
        <p:spPr bwMode="auto">
          <a:xfrm>
            <a:off x="152400" y="0"/>
            <a:ext cx="8686800" cy="492125"/>
          </a:xfrm>
          <a:prstGeom prst="rect">
            <a:avLst/>
          </a:prstGeom>
          <a:noFill/>
          <a:ln w="9525">
            <a:noFill/>
            <a:miter lim="800000"/>
            <a:headEnd/>
            <a:tailEnd/>
          </a:ln>
        </p:spPr>
        <p:txBody>
          <a:bodyPr>
            <a:spAutoFit/>
          </a:bodyPr>
          <a:lstStyle/>
          <a:p>
            <a:pPr algn="ctr"/>
            <a:r>
              <a:rPr lang="en-US" sz="2600" b="1">
                <a:solidFill>
                  <a:srgbClr val="4A1B1A"/>
                </a:solidFill>
                <a:latin typeface="Calibri" pitchFamily="34" charset="0"/>
              </a:rPr>
              <a:t>The National CAADP Roundtable Process &amp; Country Status</a:t>
            </a:r>
          </a:p>
        </p:txBody>
      </p:sp>
      <p:sp>
        <p:nvSpPr>
          <p:cNvPr id="7" name="Round Diagonal Corner Rectangle 6"/>
          <p:cNvSpPr/>
          <p:nvPr/>
        </p:nvSpPr>
        <p:spPr>
          <a:xfrm>
            <a:off x="990600" y="609600"/>
            <a:ext cx="1447800" cy="533400"/>
          </a:xfrm>
          <a:prstGeom prst="round2Diag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marL="0" lvl="1" algn="ctr" fontAlgn="auto">
              <a:spcBef>
                <a:spcPts val="0"/>
              </a:spcBef>
              <a:spcAft>
                <a:spcPts val="0"/>
              </a:spcAft>
              <a:defRPr/>
            </a:pPr>
            <a:r>
              <a:rPr lang="en-US" sz="1100" dirty="0">
                <a:solidFill>
                  <a:schemeClr val="tx1"/>
                </a:solidFill>
              </a:rPr>
              <a:t>Cameroon,  Chad, Egypt, Eritrea, Gabon, Libya</a:t>
            </a:r>
            <a:endParaRPr lang="en-US" sz="1100" dirty="0"/>
          </a:p>
        </p:txBody>
      </p:sp>
      <p:sp>
        <p:nvSpPr>
          <p:cNvPr id="8" name="Round Diagonal Corner Rectangle 7"/>
          <p:cNvSpPr/>
          <p:nvPr/>
        </p:nvSpPr>
        <p:spPr>
          <a:xfrm>
            <a:off x="3352800" y="762000"/>
            <a:ext cx="990600" cy="381000"/>
          </a:xfrm>
          <a:prstGeom prst="round2Diag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marL="0" lvl="1" algn="ctr" fontAlgn="auto">
              <a:spcBef>
                <a:spcPts val="0"/>
              </a:spcBef>
              <a:spcAft>
                <a:spcPts val="0"/>
              </a:spcAft>
              <a:defRPr/>
            </a:pPr>
            <a:r>
              <a:rPr lang="en-US" sz="1100" dirty="0">
                <a:solidFill>
                  <a:schemeClr val="tx1"/>
                </a:solidFill>
              </a:rPr>
              <a:t>Mauritius, Mozambique</a:t>
            </a:r>
            <a:endParaRPr lang="en-US" sz="1100" dirty="0"/>
          </a:p>
        </p:txBody>
      </p:sp>
      <p:sp>
        <p:nvSpPr>
          <p:cNvPr id="11" name="Round Diagonal Corner Rectangle 10"/>
          <p:cNvSpPr/>
          <p:nvPr/>
        </p:nvSpPr>
        <p:spPr>
          <a:xfrm>
            <a:off x="5486400" y="3352800"/>
            <a:ext cx="990600" cy="457200"/>
          </a:xfrm>
          <a:prstGeom prst="round2Diag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marL="57150" lvl="1" indent="-57150" algn="ctr" defTabSz="488950" fontAlgn="auto">
              <a:lnSpc>
                <a:spcPct val="90000"/>
              </a:lnSpc>
              <a:spcAft>
                <a:spcPct val="15000"/>
              </a:spcAft>
              <a:defRPr/>
            </a:pPr>
            <a:r>
              <a:rPr lang="en-US" sz="1100" dirty="0">
                <a:solidFill>
                  <a:schemeClr val="tx1"/>
                </a:solidFill>
              </a:rPr>
              <a:t>COMESA, Zimbabwe </a:t>
            </a:r>
          </a:p>
        </p:txBody>
      </p:sp>
      <p:sp>
        <p:nvSpPr>
          <p:cNvPr id="12" name="Round Diagonal Corner Rectangle 11"/>
          <p:cNvSpPr/>
          <p:nvPr/>
        </p:nvSpPr>
        <p:spPr>
          <a:xfrm>
            <a:off x="3276600" y="3276600"/>
            <a:ext cx="1143000" cy="609600"/>
          </a:xfrm>
          <a:prstGeom prst="round2Diag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n-US" sz="1100" dirty="0">
                <a:solidFill>
                  <a:schemeClr val="tx1"/>
                </a:solidFill>
              </a:rPr>
              <a:t>Cote d’Ivoire, </a:t>
            </a:r>
            <a:br>
              <a:rPr lang="en-US" sz="1100" dirty="0">
                <a:solidFill>
                  <a:schemeClr val="tx1"/>
                </a:solidFill>
              </a:rPr>
            </a:br>
            <a:r>
              <a:rPr lang="en-US" sz="1100" dirty="0">
                <a:solidFill>
                  <a:schemeClr val="tx1"/>
                </a:solidFill>
              </a:rPr>
              <a:t>Guinea Bissau, Zambia</a:t>
            </a:r>
          </a:p>
        </p:txBody>
      </p:sp>
      <p:sp>
        <p:nvSpPr>
          <p:cNvPr id="13" name="Round Diagonal Corner Rectangle 12"/>
          <p:cNvSpPr/>
          <p:nvPr/>
        </p:nvSpPr>
        <p:spPr>
          <a:xfrm>
            <a:off x="601884" y="4953000"/>
            <a:ext cx="2065116" cy="1042686"/>
          </a:xfrm>
          <a:prstGeom prst="round2Diag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marL="0" lvl="1" algn="ctr" fontAlgn="auto">
              <a:spcBef>
                <a:spcPts val="0"/>
              </a:spcBef>
              <a:spcAft>
                <a:spcPts val="0"/>
              </a:spcAft>
              <a:defRPr/>
            </a:pPr>
            <a:r>
              <a:rPr lang="en-US" sz="1050" dirty="0">
                <a:solidFill>
                  <a:schemeClr val="tx1"/>
                </a:solidFill>
                <a:latin typeface="+mj-lt"/>
              </a:rPr>
              <a:t>Benin, Burkina Faso, Cape Verde, ECOWAS, The Gambia</a:t>
            </a:r>
            <a:r>
              <a:rPr lang="en-US" sz="1050" dirty="0">
                <a:solidFill>
                  <a:schemeClr val="tx1"/>
                </a:solidFill>
                <a:latin typeface="+mj-lt"/>
                <a:cs typeface="Times New Roman"/>
              </a:rPr>
              <a:t>,</a:t>
            </a:r>
            <a:r>
              <a:rPr lang="en-US" sz="1050" dirty="0">
                <a:solidFill>
                  <a:schemeClr val="tx1"/>
                </a:solidFill>
                <a:latin typeface="+mj-lt"/>
              </a:rPr>
              <a:t> Ghana, Guinea, Kenya, Liberia,  Malawi, Mali, Nigeria, Senegal, Tanzania, Uganda</a:t>
            </a:r>
          </a:p>
        </p:txBody>
      </p:sp>
      <p:sp>
        <p:nvSpPr>
          <p:cNvPr id="15" name="Round Diagonal Corner Rectangle 14"/>
          <p:cNvSpPr/>
          <p:nvPr/>
        </p:nvSpPr>
        <p:spPr>
          <a:xfrm>
            <a:off x="7543800" y="3352800"/>
            <a:ext cx="1371600" cy="609600"/>
          </a:xfrm>
          <a:prstGeom prst="round2Diag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n-US" sz="1100" dirty="0">
                <a:solidFill>
                  <a:schemeClr val="tx1"/>
                </a:solidFill>
              </a:rPr>
              <a:t>Comoros, Djibouti, DRC, Madagascar, Seychelles, Sudan</a:t>
            </a:r>
          </a:p>
        </p:txBody>
      </p:sp>
      <p:sp>
        <p:nvSpPr>
          <p:cNvPr id="17" name="TextBox 16"/>
          <p:cNvSpPr txBox="1"/>
          <p:nvPr/>
        </p:nvSpPr>
        <p:spPr>
          <a:xfrm>
            <a:off x="1295400" y="6324600"/>
            <a:ext cx="2743200" cy="261938"/>
          </a:xfrm>
          <a:prstGeom prst="rect">
            <a:avLst/>
          </a:prstGeom>
          <a:noFill/>
        </p:spPr>
        <p:txBody>
          <a:bodyPr>
            <a:spAutoFit/>
          </a:bodyPr>
          <a:lstStyle/>
          <a:p>
            <a:pPr>
              <a:defRPr/>
            </a:pPr>
            <a:r>
              <a:rPr lang="en-US" sz="1100" dirty="0">
                <a:latin typeface="+mj-lt"/>
                <a:cs typeface="Times New Roman"/>
              </a:rPr>
              <a:t>† Countries have accessed GAFSP funding.</a:t>
            </a:r>
          </a:p>
        </p:txBody>
      </p:sp>
      <p:sp>
        <p:nvSpPr>
          <p:cNvPr id="18" name="Round Diagonal Corner Rectangle 17"/>
          <p:cNvSpPr/>
          <p:nvPr/>
        </p:nvSpPr>
        <p:spPr>
          <a:xfrm>
            <a:off x="3200400" y="5029200"/>
            <a:ext cx="1371600" cy="609600"/>
          </a:xfrm>
          <a:prstGeom prst="round2Diag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marL="0" lvl="1" algn="ctr" fontAlgn="auto">
              <a:spcBef>
                <a:spcPts val="0"/>
              </a:spcBef>
              <a:spcAft>
                <a:spcPts val="0"/>
              </a:spcAft>
              <a:defRPr/>
            </a:pPr>
            <a:r>
              <a:rPr lang="en-US" sz="1100" dirty="0">
                <a:solidFill>
                  <a:schemeClr val="tx1"/>
                </a:solidFill>
                <a:latin typeface="+mj-lt"/>
              </a:rPr>
              <a:t>Ethiopia</a:t>
            </a:r>
            <a:r>
              <a:rPr lang="en-US" sz="1100" dirty="0">
                <a:solidFill>
                  <a:schemeClr val="tx1"/>
                </a:solidFill>
                <a:latin typeface="Times New Roman"/>
                <a:cs typeface="Times New Roman"/>
              </a:rPr>
              <a:t>†</a:t>
            </a:r>
            <a:r>
              <a:rPr lang="en-US" sz="1100" dirty="0">
                <a:solidFill>
                  <a:schemeClr val="tx1"/>
                </a:solidFill>
                <a:latin typeface="+mj-lt"/>
              </a:rPr>
              <a:t>, Niger</a:t>
            </a:r>
            <a:r>
              <a:rPr lang="en-US" sz="1100" dirty="0">
                <a:solidFill>
                  <a:schemeClr val="tx1"/>
                </a:solidFill>
                <a:latin typeface="Times New Roman"/>
                <a:cs typeface="Times New Roman"/>
              </a:rPr>
              <a:t>†</a:t>
            </a:r>
            <a:r>
              <a:rPr lang="en-US" sz="1100" dirty="0">
                <a:solidFill>
                  <a:schemeClr val="tx1"/>
                </a:solidFill>
                <a:latin typeface="+mj-lt"/>
              </a:rPr>
              <a:t>, </a:t>
            </a:r>
            <a:r>
              <a:rPr lang="en-US" sz="1100" dirty="0">
                <a:solidFill>
                  <a:schemeClr val="tx1"/>
                </a:solidFill>
              </a:rPr>
              <a:t>Rwanda</a:t>
            </a:r>
            <a:r>
              <a:rPr lang="en-US" sz="1100" dirty="0">
                <a:solidFill>
                  <a:schemeClr val="tx1"/>
                </a:solidFill>
                <a:latin typeface="Times New Roman"/>
                <a:cs typeface="Times New Roman"/>
              </a:rPr>
              <a:t>†</a:t>
            </a:r>
            <a:r>
              <a:rPr lang="en-US" sz="1100" dirty="0">
                <a:solidFill>
                  <a:schemeClr val="tx1"/>
                </a:solidFill>
              </a:rPr>
              <a:t>, Sierra Leone</a:t>
            </a:r>
            <a:r>
              <a:rPr lang="en-US" sz="1100" dirty="0">
                <a:solidFill>
                  <a:schemeClr val="tx1"/>
                </a:solidFill>
                <a:latin typeface="Times New Roman"/>
                <a:cs typeface="Times New Roman"/>
              </a:rPr>
              <a:t>†</a:t>
            </a:r>
            <a:r>
              <a:rPr lang="en-US" sz="1100" dirty="0">
                <a:solidFill>
                  <a:schemeClr val="tx1"/>
                </a:solidFill>
              </a:rPr>
              <a:t>, Togo</a:t>
            </a:r>
            <a:r>
              <a:rPr lang="en-US" sz="1100" dirty="0">
                <a:solidFill>
                  <a:schemeClr val="tx1"/>
                </a:solidFill>
                <a:latin typeface="Times New Roman"/>
                <a:cs typeface="Times New Roman"/>
              </a:rPr>
              <a:t>†</a:t>
            </a:r>
            <a:endParaRPr lang="en-US" sz="1100" dirty="0">
              <a:solidFill>
                <a:schemeClr val="tx1"/>
              </a:solidFill>
            </a:endParaRPr>
          </a:p>
        </p:txBody>
      </p:sp>
      <p:sp>
        <p:nvSpPr>
          <p:cNvPr id="14" name="Round Diagonal Corner Rectangle 13"/>
          <p:cNvSpPr/>
          <p:nvPr/>
        </p:nvSpPr>
        <p:spPr>
          <a:xfrm>
            <a:off x="1524000" y="3276600"/>
            <a:ext cx="838200" cy="381000"/>
          </a:xfrm>
          <a:prstGeom prst="round2Diag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en-US" sz="1100" dirty="0">
                <a:solidFill>
                  <a:schemeClr val="tx1"/>
                </a:solidFill>
              </a:rPr>
              <a:t>Burundi, Swaziland</a:t>
            </a:r>
          </a:p>
        </p:txBody>
      </p:sp>
      <p:sp>
        <p:nvSpPr>
          <p:cNvPr id="16" name="Explosion 1 15"/>
          <p:cNvSpPr/>
          <p:nvPr/>
        </p:nvSpPr>
        <p:spPr bwMode="auto">
          <a:xfrm>
            <a:off x="92600" y="1072055"/>
            <a:ext cx="2207172" cy="1939159"/>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39 countries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 have </a:t>
            </a:r>
            <a:r>
              <a:rPr lang="en-US" sz="1300" b="1" dirty="0" smtClean="0">
                <a:latin typeface="Arial" pitchFamily="34" charset="0"/>
                <a:cs typeface="Arial" pitchFamily="34" charset="0"/>
              </a:rPr>
              <a:t>started </a:t>
            </a:r>
          </a:p>
          <a:p>
            <a:pPr marL="0" marR="0" indent="0" algn="ctr" defTabSz="914400" rtl="0" eaLnBrk="1" fontAlgn="base" latinLnBrk="0" hangingPunct="1">
              <a:lnSpc>
                <a:spcPct val="100000"/>
              </a:lnSpc>
              <a:spcBef>
                <a:spcPct val="0"/>
              </a:spcBef>
              <a:spcAft>
                <a:spcPct val="0"/>
              </a:spcAft>
              <a:buClrTx/>
              <a:buSzTx/>
              <a:buFontTx/>
              <a:buNone/>
              <a:tabLst/>
            </a:pPr>
            <a:r>
              <a:rPr lang="en-US" sz="1300" b="1" dirty="0" smtClean="0">
                <a:latin typeface="Arial" pitchFamily="34" charset="0"/>
                <a:cs typeface="Arial" pitchFamily="34" charset="0"/>
              </a:rPr>
              <a:t>CAADP </a:t>
            </a:r>
            <a:r>
              <a:rPr kumimoji="0" lang="en-US" sz="1300" b="1" i="0" u="none" strike="noStrike" cap="none" normalizeH="0" baseline="0" dirty="0" smtClean="0">
                <a:ln>
                  <a:noFill/>
                </a:ln>
                <a:solidFill>
                  <a:schemeClr val="tx1"/>
                </a:solidFill>
                <a:effectLst/>
                <a:latin typeface="Arial" pitchFamily="34" charset="0"/>
                <a:cs typeface="Arial" pitchFamily="34" charset="0"/>
              </a:rPr>
              <a:t>process</a:t>
            </a:r>
          </a:p>
        </p:txBody>
      </p:sp>
      <p:sp>
        <p:nvSpPr>
          <p:cNvPr id="19" name="Cloud Callout 18"/>
          <p:cNvSpPr/>
          <p:nvPr/>
        </p:nvSpPr>
        <p:spPr bwMode="auto">
          <a:xfrm>
            <a:off x="2822028" y="1623848"/>
            <a:ext cx="2096813" cy="1119352"/>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24 countries &amp;</a:t>
            </a:r>
          </a:p>
          <a:p>
            <a:pPr marL="0" marR="0" indent="0" algn="ctr" defTabSz="914400" rtl="0" eaLnBrk="1" fontAlgn="base" latinLnBrk="0" hangingPunct="1">
              <a:lnSpc>
                <a:spcPct val="100000"/>
              </a:lnSpc>
              <a:spcBef>
                <a:spcPct val="0"/>
              </a:spcBef>
              <a:spcAft>
                <a:spcPct val="0"/>
              </a:spcAft>
              <a:buClrTx/>
              <a:buSzTx/>
              <a:buFontTx/>
              <a:buNone/>
              <a:tabLst/>
            </a:pPr>
            <a:r>
              <a:rPr lang="en-US" sz="1300" b="1" dirty="0" smtClean="0">
                <a:latin typeface="Arial" pitchFamily="34" charset="0"/>
                <a:cs typeface="Arial" pitchFamily="34" charset="0"/>
              </a:rPr>
              <a:t>1 region</a:t>
            </a:r>
          </a:p>
          <a:p>
            <a:pPr marL="0" marR="0" indent="0" algn="ctr" defTabSz="914400" rtl="0" eaLnBrk="1" fontAlgn="base" latinLnBrk="0" hangingPunct="1">
              <a:lnSpc>
                <a:spcPct val="100000"/>
              </a:lnSpc>
              <a:spcBef>
                <a:spcPct val="0"/>
              </a:spcBef>
              <a:spcAft>
                <a:spcPct val="0"/>
              </a:spcAft>
              <a:buClrTx/>
              <a:buSzTx/>
              <a:buFontTx/>
              <a:buNone/>
              <a:tabLst/>
            </a:pPr>
            <a:r>
              <a:rPr lang="en-US" sz="1300" b="1" dirty="0" smtClean="0">
                <a:latin typeface="Arial" pitchFamily="34" charset="0"/>
                <a:cs typeface="Arial" pitchFamily="34" charset="0"/>
              </a:rPr>
              <a:t>h</a:t>
            </a:r>
            <a:r>
              <a:rPr kumimoji="0" lang="en-US" sz="1300" b="1" i="0" u="none" strike="noStrike" cap="none" normalizeH="0" baseline="0" dirty="0" smtClean="0">
                <a:ln>
                  <a:noFill/>
                </a:ln>
                <a:solidFill>
                  <a:schemeClr val="tx1"/>
                </a:solidFill>
                <a:effectLst/>
                <a:latin typeface="Arial" pitchFamily="34" charset="0"/>
                <a:cs typeface="Arial" pitchFamily="34" charset="0"/>
              </a:rPr>
              <a:t>ave signed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compacts</a:t>
            </a:r>
          </a:p>
        </p:txBody>
      </p:sp>
      <p:sp>
        <p:nvSpPr>
          <p:cNvPr id="20" name="Explosion 1 19"/>
          <p:cNvSpPr/>
          <p:nvPr/>
        </p:nvSpPr>
        <p:spPr bwMode="auto">
          <a:xfrm>
            <a:off x="3589281" y="3573517"/>
            <a:ext cx="3568264" cy="2133600"/>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b="1" dirty="0" smtClean="0">
                <a:latin typeface="Arial" pitchFamily="34" charset="0"/>
                <a:cs typeface="Arial" pitchFamily="34" charset="0"/>
              </a:rPr>
              <a:t>5</a:t>
            </a:r>
            <a:r>
              <a:rPr kumimoji="0" lang="en-US" sz="1300" b="1" i="0" u="none" strike="noStrike" cap="none" normalizeH="0" baseline="0" dirty="0" smtClean="0">
                <a:ln>
                  <a:noFill/>
                </a:ln>
                <a:solidFill>
                  <a:schemeClr val="tx1"/>
                </a:solidFill>
                <a:effectLst/>
                <a:latin typeface="Arial" pitchFamily="34" charset="0"/>
                <a:cs typeface="Arial" pitchFamily="34" charset="0"/>
              </a:rPr>
              <a:t> countries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cs typeface="Arial" pitchFamily="34" charset="0"/>
              </a:rPr>
              <a:t> have </a:t>
            </a:r>
            <a:r>
              <a:rPr lang="en-US" sz="1300" b="1" dirty="0" smtClean="0">
                <a:latin typeface="Arial" pitchFamily="34" charset="0"/>
                <a:cs typeface="Arial" pitchFamily="34" charset="0"/>
              </a:rPr>
              <a:t>received funding </a:t>
            </a:r>
          </a:p>
          <a:p>
            <a:pPr marL="0" marR="0" indent="0" algn="ctr" defTabSz="914400" rtl="0" eaLnBrk="1" fontAlgn="base" latinLnBrk="0" hangingPunct="1">
              <a:lnSpc>
                <a:spcPct val="100000"/>
              </a:lnSpc>
              <a:spcBef>
                <a:spcPct val="0"/>
              </a:spcBef>
              <a:spcAft>
                <a:spcPct val="0"/>
              </a:spcAft>
              <a:buClrTx/>
              <a:buSzTx/>
              <a:buFontTx/>
              <a:buNone/>
              <a:tabLst/>
            </a:pPr>
            <a:r>
              <a:rPr lang="en-US" sz="1300" b="1" dirty="0" smtClean="0">
                <a:latin typeface="Arial" pitchFamily="34" charset="0"/>
                <a:cs typeface="Arial" pitchFamily="34" charset="0"/>
              </a:rPr>
              <a:t>a</a:t>
            </a:r>
            <a:r>
              <a:rPr kumimoji="0" lang="en-US" sz="1300" b="1" i="0" u="none" strike="noStrike" cap="none" normalizeH="0" baseline="0" dirty="0" smtClean="0">
                <a:ln>
                  <a:noFill/>
                </a:ln>
                <a:solidFill>
                  <a:schemeClr val="tx1"/>
                </a:solidFill>
                <a:effectLst/>
                <a:latin typeface="Arial" pitchFamily="34" charset="0"/>
                <a:cs typeface="Arial" pitchFamily="34" charset="0"/>
              </a:rPr>
              <a:t>nd are about to </a:t>
            </a:r>
          </a:p>
          <a:p>
            <a:pPr marL="0" marR="0" indent="0" algn="ctr" defTabSz="914400" rtl="0" eaLnBrk="1" fontAlgn="base" latinLnBrk="0" hangingPunct="1">
              <a:lnSpc>
                <a:spcPct val="100000"/>
              </a:lnSpc>
              <a:spcBef>
                <a:spcPct val="0"/>
              </a:spcBef>
              <a:spcAft>
                <a:spcPct val="0"/>
              </a:spcAft>
              <a:buClrTx/>
              <a:buSzTx/>
              <a:buFontTx/>
              <a:buNone/>
              <a:tabLst/>
            </a:pPr>
            <a:r>
              <a:rPr lang="en-US" sz="1300" b="1" dirty="0" smtClean="0">
                <a:latin typeface="Arial" pitchFamily="34" charset="0"/>
                <a:cs typeface="Arial" pitchFamily="34" charset="0"/>
              </a:rPr>
              <a:t>begin implementation</a:t>
            </a: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theme/theme1.xml><?xml version="1.0" encoding="utf-8"?>
<a:theme xmlns:a="http://schemas.openxmlformats.org/drawingml/2006/main" name="IFPRI DSG">
  <a:themeElements>
    <a:clrScheme name="Under Developmen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Under Developme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der Development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Under Developmen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Under Developmen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der Development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Under Development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Under Development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1213</Words>
  <Application>Microsoft Office PowerPoint</Application>
  <PresentationFormat>On-screen Show (4:3)</PresentationFormat>
  <Paragraphs>247</Paragraphs>
  <Slides>13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IFPRI DSG</vt:lpstr>
      <vt:lpstr>CorelDRAW</vt:lpstr>
      <vt:lpstr>Monitoring CAADP Implementation</vt:lpstr>
      <vt:lpstr>Outline</vt:lpstr>
      <vt:lpstr>Organization of ReSAKSS</vt:lpstr>
      <vt:lpstr>CAADP M&amp;E Framework</vt:lpstr>
      <vt:lpstr>Idea behind M&amp;E framework</vt:lpstr>
      <vt:lpstr>Key questions for M&amp;E</vt:lpstr>
      <vt:lpstr>Main Reports and Dissemination</vt:lpstr>
      <vt:lpstr>2010 Continental ATOR</vt:lpstr>
      <vt:lpstr>Slide 9</vt:lpstr>
      <vt:lpstr>Tracking CAADP targets</vt:lpstr>
      <vt:lpstr>Poverty and hunger (MDG1)</vt:lpstr>
      <vt:lpstr>Outlook for M&amp;E and ReSAKSS</vt:lpstr>
      <vt:lpstr>Thank you!</vt:lpstr>
    </vt:vector>
  </TitlesOfParts>
  <Company>IFPRI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African country and region progress in CAADP</dc:title>
  <dc:creator>MLAMBERT</dc:creator>
  <cp:lastModifiedBy>MLAMBERT</cp:lastModifiedBy>
  <cp:revision>45</cp:revision>
  <dcterms:created xsi:type="dcterms:W3CDTF">2011-02-23T13:18:43Z</dcterms:created>
  <dcterms:modified xsi:type="dcterms:W3CDTF">2011-02-28T17:16:02Z</dcterms:modified>
</cp:coreProperties>
</file>